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5" r:id="rId2"/>
    <p:sldId id="348" r:id="rId3"/>
    <p:sldId id="351" r:id="rId4"/>
    <p:sldId id="350" r:id="rId5"/>
    <p:sldId id="360" r:id="rId6"/>
    <p:sldId id="361" r:id="rId7"/>
    <p:sldId id="362" r:id="rId8"/>
    <p:sldId id="354" r:id="rId9"/>
    <p:sldId id="321" r:id="rId10"/>
    <p:sldId id="363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55" r:id="rId20"/>
    <p:sldId id="353" r:id="rId21"/>
    <p:sldId id="357" r:id="rId22"/>
    <p:sldId id="359" r:id="rId23"/>
    <p:sldId id="364" r:id="rId24"/>
    <p:sldId id="375" r:id="rId25"/>
    <p:sldId id="312" r:id="rId26"/>
    <p:sldId id="323" r:id="rId27"/>
    <p:sldId id="377" r:id="rId28"/>
    <p:sldId id="335" r:id="rId29"/>
    <p:sldId id="331" r:id="rId30"/>
    <p:sldId id="378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3" autoAdjust="0"/>
    <p:restoredTop sz="94629" autoAdjust="0"/>
  </p:normalViewPr>
  <p:slideViewPr>
    <p:cSldViewPr showGuides="1">
      <p:cViewPr varScale="1">
        <p:scale>
          <a:sx n="113" d="100"/>
          <a:sy n="113" d="100"/>
        </p:scale>
        <p:origin x="540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Step </a:t>
          </a:r>
          <a:r>
            <a:rPr lang="en-US" dirty="0" smtClean="0">
              <a:solidFill>
                <a:schemeClr val="accent1"/>
              </a:solidFill>
            </a:rPr>
            <a:t>1</a:t>
          </a:r>
          <a:endParaRPr lang="en-US" dirty="0">
            <a:solidFill>
              <a:schemeClr val="accent1"/>
            </a:solidFill>
          </a:endParaRP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Professional  Wellbeing Facilitators provide information to clients about the UWM.</a:t>
          </a:r>
          <a:endParaRPr lang="en-US" sz="1600" dirty="0">
            <a:latin typeface="+mn-lt"/>
          </a:endParaRP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Step </a:t>
          </a:r>
          <a:r>
            <a:rPr lang="en-US" dirty="0" smtClean="0">
              <a:solidFill>
                <a:schemeClr val="accent1"/>
              </a:solidFill>
            </a:rPr>
            <a:t>2</a:t>
          </a:r>
          <a:endParaRPr lang="en-US" dirty="0">
            <a:solidFill>
              <a:schemeClr val="accent1"/>
            </a:solidFill>
          </a:endParaRP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The Wellbeing Facilitator reviews the clients’ UWET Outcomes Report with them.</a:t>
          </a:r>
          <a:endParaRPr lang="en-US" sz="1600" dirty="0">
            <a:latin typeface="+mn-lt"/>
          </a:endParaRP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Step </a:t>
          </a:r>
          <a:r>
            <a:rPr lang="en-US" dirty="0" smtClean="0">
              <a:solidFill>
                <a:schemeClr val="accent1"/>
              </a:solidFill>
            </a:rPr>
            <a:t>3</a:t>
          </a:r>
          <a:endParaRPr lang="en-US" dirty="0">
            <a:solidFill>
              <a:schemeClr val="accent1"/>
            </a:solidFill>
          </a:endParaRP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The Wellbeing Facilitator and client monitor implementation of the Wellbeing Enhancement Plan over time.</a:t>
          </a:r>
          <a:endParaRPr lang="en-US" sz="1600" dirty="0">
            <a:latin typeface="+mn-lt"/>
          </a:endParaRP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F87CEAC-56F1-457B-ACD6-B6E77A34BFCA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The Wellbeing Facilitator serves as, advisor and referral resource to the client as they require.</a:t>
          </a:r>
          <a:endParaRPr lang="en-US" sz="1600" dirty="0">
            <a:latin typeface="+mn-lt"/>
          </a:endParaRPr>
        </a:p>
      </dgm:t>
    </dgm:pt>
    <dgm:pt modelId="{7D583C71-4E11-4C08-84B8-067B18B8A72E}" type="parTrans" cxnId="{CB906489-314D-4338-BF99-97A8A47063D1}">
      <dgm:prSet/>
      <dgm:spPr/>
      <dgm:t>
        <a:bodyPr/>
        <a:lstStyle/>
        <a:p>
          <a:endParaRPr lang="en-NZ"/>
        </a:p>
      </dgm:t>
    </dgm:pt>
    <dgm:pt modelId="{CB3C3163-CC3E-4296-8B09-783A188177C7}" type="sibTrans" cxnId="{CB906489-314D-4338-BF99-97A8A47063D1}">
      <dgm:prSet/>
      <dgm:spPr/>
      <dgm:t>
        <a:bodyPr/>
        <a:lstStyle/>
        <a:p>
          <a:endParaRPr lang="en-NZ"/>
        </a:p>
      </dgm:t>
    </dgm:pt>
    <dgm:pt modelId="{736218E5-5CC5-4049-83B5-5B1B2CDE0F36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The Wellbeing Facilitator then administers the UWET (Wellbeing Check) to the client.</a:t>
          </a:r>
          <a:endParaRPr lang="en-US" sz="1600" dirty="0">
            <a:latin typeface="+mn-lt"/>
          </a:endParaRPr>
        </a:p>
      </dgm:t>
    </dgm:pt>
    <dgm:pt modelId="{BF9D7E18-E8DC-4D99-82AE-AB34AD68C3EA}" type="parTrans" cxnId="{F2EB7FBE-DCAE-41B2-B01F-E419B82EFF4D}">
      <dgm:prSet/>
      <dgm:spPr/>
      <dgm:t>
        <a:bodyPr/>
        <a:lstStyle/>
        <a:p>
          <a:endParaRPr lang="en-NZ"/>
        </a:p>
      </dgm:t>
    </dgm:pt>
    <dgm:pt modelId="{128BC0F2-C41C-415A-8183-08A6C1BF4E56}" type="sibTrans" cxnId="{F2EB7FBE-DCAE-41B2-B01F-E419B82EFF4D}">
      <dgm:prSet/>
      <dgm:spPr/>
      <dgm:t>
        <a:bodyPr/>
        <a:lstStyle/>
        <a:p>
          <a:endParaRPr lang="en-NZ"/>
        </a:p>
      </dgm:t>
    </dgm:pt>
    <dgm:pt modelId="{E9784E09-8EE1-4B80-A201-DA40668B6CE2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The Client and Wellbeing Facilitator co-design a Wellbeing Enhancement Plan.</a:t>
          </a:r>
          <a:endParaRPr lang="en-US" sz="1600" dirty="0">
            <a:latin typeface="+mn-lt"/>
          </a:endParaRPr>
        </a:p>
      </dgm:t>
    </dgm:pt>
    <dgm:pt modelId="{BD2C2196-C613-4E55-B6F6-86DE164AE96D}" type="parTrans" cxnId="{E7B98F57-578C-40F6-9F6B-1FE7C716E223}">
      <dgm:prSet/>
      <dgm:spPr/>
      <dgm:t>
        <a:bodyPr/>
        <a:lstStyle/>
        <a:p>
          <a:endParaRPr lang="en-NZ"/>
        </a:p>
      </dgm:t>
    </dgm:pt>
    <dgm:pt modelId="{EB671B69-9AE0-4623-BD83-D7CC61F4B7C1}" type="sibTrans" cxnId="{E7B98F57-578C-40F6-9F6B-1FE7C716E223}">
      <dgm:prSet/>
      <dgm:spPr/>
      <dgm:t>
        <a:bodyPr/>
        <a:lstStyle/>
        <a:p>
          <a:endParaRPr lang="en-NZ"/>
        </a:p>
      </dgm:t>
    </dgm:pt>
    <dgm:pt modelId="{0285C88E-FD76-4D7E-9A88-B7EA51338DA5}">
      <dgm:prSet phldrT="[Text]" custT="1"/>
      <dgm:spPr/>
      <dgm:t>
        <a:bodyPr/>
        <a:lstStyle/>
        <a:p>
          <a:endParaRPr lang="en-US" sz="1600" dirty="0"/>
        </a:p>
      </dgm:t>
    </dgm:pt>
    <dgm:pt modelId="{082F4431-3297-4917-8C14-1B969C30D1F6}" type="parTrans" cxnId="{2AA76854-14D7-4641-9262-05DCAA25D6D9}">
      <dgm:prSet/>
      <dgm:spPr/>
      <dgm:t>
        <a:bodyPr/>
        <a:lstStyle/>
        <a:p>
          <a:endParaRPr lang="en-NZ"/>
        </a:p>
      </dgm:t>
    </dgm:pt>
    <dgm:pt modelId="{638267F1-01EE-4607-98C1-AAE6CBB47B2A}" type="sibTrans" cxnId="{2AA76854-14D7-4641-9262-05DCAA25D6D9}">
      <dgm:prSet/>
      <dgm:spPr/>
      <dgm:t>
        <a:bodyPr/>
        <a:lstStyle/>
        <a:p>
          <a:endParaRPr lang="en-NZ"/>
        </a:p>
      </dgm:t>
    </dgm:pt>
    <dgm:pt modelId="{F4A2CC57-510B-43A6-B403-0ADB43500155}">
      <dgm:prSet phldrT="[Text]" custT="1"/>
      <dgm:spPr/>
      <dgm:t>
        <a:bodyPr/>
        <a:lstStyle/>
        <a:p>
          <a:endParaRPr lang="en-US" sz="1600" dirty="0"/>
        </a:p>
      </dgm:t>
    </dgm:pt>
    <dgm:pt modelId="{3E1EBD0F-38A0-474C-902A-C52F64374F45}" type="parTrans" cxnId="{025D2510-4835-43FB-B677-BC328E8094B0}">
      <dgm:prSet/>
      <dgm:spPr/>
      <dgm:t>
        <a:bodyPr/>
        <a:lstStyle/>
        <a:p>
          <a:endParaRPr lang="en-NZ"/>
        </a:p>
      </dgm:t>
    </dgm:pt>
    <dgm:pt modelId="{EEC63A66-B54B-4D06-B425-26D0B4B5C78E}" type="sibTrans" cxnId="{025D2510-4835-43FB-B677-BC328E8094B0}">
      <dgm:prSet/>
      <dgm:spPr/>
      <dgm:t>
        <a:bodyPr/>
        <a:lstStyle/>
        <a:p>
          <a:endParaRPr lang="en-NZ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ScaleX="157070" custScaleY="171343" custLinFactNeighborX="-119" custLinFactNeighborY="1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X="163704" custScaleY="199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X="145773" custScaleY="20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AB118D9F-2686-4151-A907-DCD95A709768}" type="presOf" srcId="{6F87CEAC-56F1-457B-ACD6-B6E77A34BFCA}" destId="{843715D2-C2C2-41EB-BDA3-21230FBA46DB}" srcOrd="1" destOrd="1" presId="urn:microsoft.com/office/officeart/2005/8/layout/hProcess4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025D2510-4835-43FB-B677-BC328E8094B0}" srcId="{F6D27D1B-CDCB-481F-B8FA-AB31B2A119DE}" destId="{F4A2CC57-510B-43A6-B403-0ADB43500155}" srcOrd="1" destOrd="0" parTransId="{3E1EBD0F-38A0-474C-902A-C52F64374F45}" sibTransId="{EEC63A66-B54B-4D06-B425-26D0B4B5C78E}"/>
    <dgm:cxn modelId="{F2EB7FBE-DCAE-41B2-B01F-E419B82EFF4D}" srcId="{FB986F71-3126-4196-BD30-74AEDC39A1CA}" destId="{736218E5-5CC5-4049-83B5-5B1B2CDE0F36}" srcOrd="1" destOrd="0" parTransId="{BF9D7E18-E8DC-4D99-82AE-AB34AD68C3EA}" sibTransId="{128BC0F2-C41C-415A-8183-08A6C1BF4E56}"/>
    <dgm:cxn modelId="{495598D2-A529-46FF-9C29-6BBE6C2A5761}" type="presOf" srcId="{6F87CEAC-56F1-457B-ACD6-B6E77A34BFCA}" destId="{69C28D3B-E083-42DF-9EA0-916CA12125A9}" srcOrd="0" destOrd="1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2" presId="urn:microsoft.com/office/officeart/2005/8/layout/hProcess4"/>
    <dgm:cxn modelId="{09AEBFCF-4181-4939-94BF-DBE5A662C1F9}" type="presOf" srcId="{F4A2CC57-510B-43A6-B403-0ADB43500155}" destId="{E83793B4-2C5C-4D90-82FA-E5EE4745664D}" srcOrd="0" destOrd="1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22A68A89-BC70-45ED-85EB-D054CC65FCAB}" type="presOf" srcId="{E9784E09-8EE1-4B80-A201-DA40668B6CE2}" destId="{E83793B4-2C5C-4D90-82FA-E5EE4745664D}" srcOrd="0" destOrd="3" presId="urn:microsoft.com/office/officeart/2005/8/layout/hProcess4"/>
    <dgm:cxn modelId="{424CF34A-67EE-4403-A791-875346A7DE75}" type="presOf" srcId="{736218E5-5CC5-4049-83B5-5B1B2CDE0F36}" destId="{BFE859F2-A9E8-4F95-9161-8EC68F2D30C4}" srcOrd="1" destOrd="1" presId="urn:microsoft.com/office/officeart/2005/8/layout/hProcess4"/>
    <dgm:cxn modelId="{E7B98F57-578C-40F6-9F6B-1FE7C716E223}" srcId="{F6D27D1B-CDCB-481F-B8FA-AB31B2A119DE}" destId="{E9784E09-8EE1-4B80-A201-DA40668B6CE2}" srcOrd="3" destOrd="0" parTransId="{BD2C2196-C613-4E55-B6F6-86DE164AE96D}" sibTransId="{EB671B69-9AE0-4623-BD83-D7CC61F4B7C1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CB906489-314D-4338-BF99-97A8A47063D1}" srcId="{58828492-5CEF-4AFE-95CB-5D7E6A18158B}" destId="{6F87CEAC-56F1-457B-ACD6-B6E77A34BFCA}" srcOrd="1" destOrd="0" parTransId="{7D583C71-4E11-4C08-84B8-067B18B8A72E}" sibTransId="{CB3C3163-CC3E-4296-8B09-783A188177C7}"/>
    <dgm:cxn modelId="{81263019-6826-4F1E-B5FB-FA17FD0E7FEA}" type="presOf" srcId="{736218E5-5CC5-4049-83B5-5B1B2CDE0F36}" destId="{96015622-8A46-45CF-A72A-2856B699B374}" srcOrd="0" destOrd="1" presId="urn:microsoft.com/office/officeart/2005/8/layout/hProcess4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2AA76854-14D7-4641-9262-05DCAA25D6D9}" srcId="{F6D27D1B-CDCB-481F-B8FA-AB31B2A119DE}" destId="{0285C88E-FD76-4D7E-9A88-B7EA51338DA5}" srcOrd="0" destOrd="0" parTransId="{082F4431-3297-4917-8C14-1B969C30D1F6}" sibTransId="{638267F1-01EE-4607-98C1-AAE6CBB47B2A}"/>
    <dgm:cxn modelId="{10B641AC-BEE0-4A7C-8693-E8AA5BE6C601}" type="presOf" srcId="{0285C88E-FD76-4D7E-9A88-B7EA51338DA5}" destId="{67FFE978-6FBE-4424-80BE-B9E4B4DD0695}" srcOrd="1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B41B1C1F-7FD4-4342-818E-ECE1442B7868}" type="presOf" srcId="{F4A2CC57-510B-43A6-B403-0ADB43500155}" destId="{67FFE978-6FBE-4424-80BE-B9E4B4DD0695}" srcOrd="1" destOrd="1" presId="urn:microsoft.com/office/officeart/2005/8/layout/hProcess4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B13F554C-5E34-4F3C-A170-3BF0466C0DAA}" type="presOf" srcId="{0285C88E-FD76-4D7E-9A88-B7EA51338DA5}" destId="{E83793B4-2C5C-4D90-82FA-E5EE4745664D}" srcOrd="0" destOrd="0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39490172-C1ED-4FEB-B802-0743BE75D6D3}" type="presOf" srcId="{E9784E09-8EE1-4B80-A201-DA40668B6CE2}" destId="{67FFE978-6FBE-4424-80BE-B9E4B4DD0695}" srcOrd="1" destOrd="3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1FE4D618-724E-4829-BED3-DAA3C651B769}" type="presOf" srcId="{0B00F5A8-A0EF-4111-9D86-004317B4F49E}" destId="{E83793B4-2C5C-4D90-82FA-E5EE4745664D}" srcOrd="0" destOrd="2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86F910E7-C9D0-48E5-A3A3-C70127E96FC1}" srcId="{F6D27D1B-CDCB-481F-B8FA-AB31B2A119DE}" destId="{0B00F5A8-A0EF-4111-9D86-004317B4F49E}" srcOrd="2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1509" y="580809"/>
          <a:ext cx="3359713" cy="30228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Professional  Wellbeing Facilitators provide information to clients about the UWM.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The Wellbeing Facilitator then administers the UWET (Wellbeing Check) to the client.</a:t>
          </a:r>
          <a:endParaRPr lang="en-US" sz="1600" kern="1200" dirty="0">
            <a:latin typeface="+mn-lt"/>
          </a:endParaRPr>
        </a:p>
      </dsp:txBody>
      <dsp:txXfrm>
        <a:off x="71074" y="650374"/>
        <a:ext cx="3220583" cy="2235980"/>
      </dsp:txXfrm>
    </dsp:sp>
    <dsp:sp modelId="{6A63D16E-EEE6-4267-97EA-5AD7D2BC4E84}">
      <dsp:nvSpPr>
        <dsp:cNvPr id="0" name=""/>
        <dsp:cNvSpPr/>
      </dsp:nvSpPr>
      <dsp:spPr>
        <a:xfrm>
          <a:off x="1703289" y="561083"/>
          <a:ext cx="3770913" cy="3770913"/>
        </a:xfrm>
        <a:prstGeom prst="leftCircularArrow">
          <a:avLst>
            <a:gd name="adj1" fmla="val 2667"/>
            <a:gd name="adj2" fmla="val 324441"/>
            <a:gd name="adj3" fmla="val 2113865"/>
            <a:gd name="adj4" fmla="val 9038403"/>
            <a:gd name="adj5" fmla="val 311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1089747" y="2561463"/>
          <a:ext cx="1901325" cy="7560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accent1"/>
              </a:solidFill>
            </a:rPr>
            <a:t>Step </a:t>
          </a:r>
          <a:r>
            <a:rPr lang="en-US" sz="4300" kern="1200" dirty="0" smtClean="0">
              <a:solidFill>
                <a:schemeClr val="accent1"/>
              </a:solidFill>
            </a:rPr>
            <a:t>1</a:t>
          </a:r>
          <a:endParaRPr lang="en-US" sz="4300" kern="1200" dirty="0">
            <a:solidFill>
              <a:schemeClr val="accent1"/>
            </a:solidFill>
          </a:endParaRPr>
        </a:p>
      </dsp:txBody>
      <dsp:txXfrm>
        <a:off x="1111892" y="2583608"/>
        <a:ext cx="1857035" cy="711804"/>
      </dsp:txXfrm>
    </dsp:sp>
    <dsp:sp modelId="{E83793B4-2C5C-4D90-82FA-E5EE4745664D}">
      <dsp:nvSpPr>
        <dsp:cNvPr id="0" name=""/>
        <dsp:cNvSpPr/>
      </dsp:nvSpPr>
      <dsp:spPr>
        <a:xfrm>
          <a:off x="3842621" y="299980"/>
          <a:ext cx="3501614" cy="35148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The Wellbeing Facilitator reviews the clients’ UWET Outcomes Report with them.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The Client and Wellbeing Facilitator co-design a Wellbeing Enhancement Plan.</a:t>
          </a:r>
          <a:endParaRPr lang="en-US" sz="1600" kern="1200" dirty="0">
            <a:latin typeface="+mn-lt"/>
          </a:endParaRPr>
        </a:p>
      </dsp:txBody>
      <dsp:txXfrm>
        <a:off x="3923507" y="1134046"/>
        <a:ext cx="3339842" cy="2599887"/>
      </dsp:txXfrm>
    </dsp:sp>
    <dsp:sp modelId="{DC2A0ADB-DCE3-4BF4-9952-0394865777AC}">
      <dsp:nvSpPr>
        <dsp:cNvPr id="0" name=""/>
        <dsp:cNvSpPr/>
      </dsp:nvSpPr>
      <dsp:spPr>
        <a:xfrm>
          <a:off x="5604319" y="-251696"/>
          <a:ext cx="3905288" cy="3905288"/>
        </a:xfrm>
        <a:prstGeom prst="circularArrow">
          <a:avLst>
            <a:gd name="adj1" fmla="val 2575"/>
            <a:gd name="adj2" fmla="val 312610"/>
            <a:gd name="adj3" fmla="val 19497423"/>
            <a:gd name="adj4" fmla="val 12561054"/>
            <a:gd name="adj5" fmla="val 300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999264" y="797242"/>
          <a:ext cx="1901325" cy="7560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accent1"/>
              </a:solidFill>
            </a:rPr>
            <a:t>Step </a:t>
          </a:r>
          <a:r>
            <a:rPr lang="en-US" sz="4300" kern="1200" dirty="0" smtClean="0">
              <a:solidFill>
                <a:schemeClr val="accent1"/>
              </a:solidFill>
            </a:rPr>
            <a:t>2</a:t>
          </a:r>
          <a:endParaRPr lang="en-US" sz="4300" kern="1200" dirty="0">
            <a:solidFill>
              <a:schemeClr val="accent1"/>
            </a:solidFill>
          </a:endParaRPr>
        </a:p>
      </dsp:txBody>
      <dsp:txXfrm>
        <a:off x="5021409" y="819387"/>
        <a:ext cx="1857035" cy="711804"/>
      </dsp:txXfrm>
    </dsp:sp>
    <dsp:sp modelId="{69C28D3B-E083-42DF-9EA0-916CA12125A9}">
      <dsp:nvSpPr>
        <dsp:cNvPr id="0" name=""/>
        <dsp:cNvSpPr/>
      </dsp:nvSpPr>
      <dsp:spPr>
        <a:xfrm>
          <a:off x="7823089" y="231431"/>
          <a:ext cx="3118071" cy="365193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The Wellbeing Facilitator and client monitor implementation of the Wellbeing Enhancement Plan over time.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n-lt"/>
            </a:rPr>
            <a:t>The Wellbeing Facilitator serves as, advisor and referral resource to the client as they require.</a:t>
          </a:r>
          <a:endParaRPr lang="en-US" sz="1600" kern="1200" dirty="0">
            <a:latin typeface="+mn-lt"/>
          </a:endParaRPr>
        </a:p>
      </dsp:txBody>
      <dsp:txXfrm>
        <a:off x="7907130" y="315472"/>
        <a:ext cx="2949989" cy="2701296"/>
      </dsp:txXfrm>
    </dsp:sp>
    <dsp:sp modelId="{047F5837-10E2-4FFC-A492-DB8A19EF48CA}">
      <dsp:nvSpPr>
        <dsp:cNvPr id="0" name=""/>
        <dsp:cNvSpPr/>
      </dsp:nvSpPr>
      <dsp:spPr>
        <a:xfrm>
          <a:off x="8787960" y="2561463"/>
          <a:ext cx="1901325" cy="7560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>
              <a:solidFill>
                <a:schemeClr val="accent1"/>
              </a:solidFill>
            </a:rPr>
            <a:t>Step </a:t>
          </a:r>
          <a:r>
            <a:rPr lang="en-US" sz="4300" kern="1200" dirty="0" smtClean="0">
              <a:solidFill>
                <a:schemeClr val="accent1"/>
              </a:solidFill>
            </a:rPr>
            <a:t>3</a:t>
          </a:r>
          <a:endParaRPr lang="en-US" sz="4300" kern="1200" dirty="0">
            <a:solidFill>
              <a:schemeClr val="accent1"/>
            </a:solidFill>
          </a:endParaRPr>
        </a:p>
      </dsp:txBody>
      <dsp:txXfrm>
        <a:off x="8810105" y="2583608"/>
        <a:ext cx="1857035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8/19/2022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8/19/2022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8/19/2022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dmin@nzcdi.ac.n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9796" y="692696"/>
            <a:ext cx="9433048" cy="403170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the Universal Wellbeing Model </a:t>
            </a:r>
            <a:r>
              <a:rPr lang="en-US" dirty="0" smtClean="0"/>
              <a:t>(UWM)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Universal Wellbeing Evaluation Tool(UWET)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5013176"/>
            <a:ext cx="6757391" cy="1006624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SUSAN F. STEVENSON</a:t>
            </a:r>
          </a:p>
          <a:p>
            <a:r>
              <a:rPr lang="it-IT" dirty="0" smtClean="0"/>
              <a:t>Cheif Executive Director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260648"/>
            <a:ext cx="1950326" cy="18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9721079" cy="1370277"/>
          </a:xfrm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accent1"/>
                </a:solidFill>
              </a:rPr>
              <a:t>T</a:t>
            </a:r>
            <a:r>
              <a:rPr lang="en-NZ" sz="4000" b="1" dirty="0" smtClean="0">
                <a:solidFill>
                  <a:schemeClr val="accent1"/>
                </a:solidFill>
              </a:rPr>
              <a:t>he </a:t>
            </a:r>
            <a:r>
              <a:rPr lang="en-NZ" sz="4000" b="1" dirty="0">
                <a:solidFill>
                  <a:schemeClr val="accent1"/>
                </a:solidFill>
              </a:rPr>
              <a:t>Universal Wellbeing Model (UWM</a:t>
            </a:r>
            <a:r>
              <a:rPr lang="en-NZ" sz="4000" b="1" dirty="0" smtClean="0">
                <a:solidFill>
                  <a:schemeClr val="accent1"/>
                </a:solidFill>
              </a:rPr>
              <a:t>)</a:t>
            </a:r>
            <a:br>
              <a:rPr lang="en-NZ" sz="40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268760"/>
            <a:ext cx="10873208" cy="4751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b="1" dirty="0" smtClean="0"/>
              <a:t>Function</a:t>
            </a:r>
            <a:endParaRPr lang="en-NZ" sz="2800" b="1" dirty="0" smtClean="0"/>
          </a:p>
          <a:p>
            <a:pPr marL="0" indent="0">
              <a:buNone/>
            </a:pPr>
            <a:r>
              <a:rPr lang="en-NZ" sz="2800" dirty="0" smtClean="0"/>
              <a:t>The </a:t>
            </a:r>
            <a:r>
              <a:rPr lang="en-NZ" sz="2800" dirty="0" smtClean="0"/>
              <a:t>Universal Wellbeing Model (UWM) was created to perform the following functions:</a:t>
            </a:r>
          </a:p>
          <a:p>
            <a:pPr marL="514350" indent="-514350">
              <a:buAutoNum type="romanLcParenR"/>
            </a:pPr>
            <a:r>
              <a:rPr lang="en-NZ" sz="2800" dirty="0" smtClean="0"/>
              <a:t>Educate and facilitate optimal levels of wellbeing </a:t>
            </a:r>
          </a:p>
          <a:p>
            <a:pPr marL="514350" indent="-514350">
              <a:buAutoNum type="romanLcParenR"/>
            </a:pPr>
            <a:r>
              <a:rPr lang="en-NZ" sz="2800" dirty="0" smtClean="0"/>
              <a:t>Empower Professional </a:t>
            </a:r>
            <a:r>
              <a:rPr lang="en-NZ" sz="2800" dirty="0" smtClean="0"/>
              <a:t>Wellbeing </a:t>
            </a:r>
            <a:r>
              <a:rPr lang="en-NZ" sz="2800" dirty="0" smtClean="0"/>
              <a:t>Facilitators working in:</a:t>
            </a:r>
            <a:endParaRPr lang="en-NZ" sz="2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NZ" sz="2800" dirty="0" smtClean="0"/>
              <a:t>Holistic Wellbeing </a:t>
            </a:r>
            <a:r>
              <a:rPr lang="en-NZ" sz="2800" dirty="0" smtClean="0"/>
              <a:t>Enhancement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NZ" sz="2800" dirty="0" smtClean="0"/>
              <a:t>Pastoral Care and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NZ" sz="2800" dirty="0" smtClean="0"/>
              <a:t>Health </a:t>
            </a:r>
            <a:r>
              <a:rPr lang="en-NZ" sz="2800" dirty="0" smtClean="0"/>
              <a:t>Education </a:t>
            </a:r>
            <a:r>
              <a:rPr lang="en-NZ" sz="2800" dirty="0" smtClean="0"/>
              <a:t>contexts  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99" y="4365104"/>
            <a:ext cx="5131328" cy="20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10225135" cy="1370277"/>
          </a:xfrm>
        </p:spPr>
        <p:txBody>
          <a:bodyPr>
            <a:normAutofit/>
          </a:bodyPr>
          <a:lstStyle/>
          <a:p>
            <a:r>
              <a:rPr lang="en-NZ" sz="4400" b="1" dirty="0">
                <a:solidFill>
                  <a:schemeClr val="accent1"/>
                </a:solidFill>
              </a:rPr>
              <a:t>Universal Wellbeing Model Components</a:t>
            </a:r>
            <a:r>
              <a:rPr lang="en-NZ" sz="4000" dirty="0"/>
              <a:t/>
            </a:r>
            <a:br>
              <a:rPr lang="en-NZ" sz="4000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3" y="1484784"/>
            <a:ext cx="1147756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100" b="1" u="sng" dirty="0" smtClean="0"/>
              <a:t>Sensory </a:t>
            </a:r>
            <a:r>
              <a:rPr lang="en-NZ" sz="3100" b="1" u="sng" dirty="0"/>
              <a:t>Input </a:t>
            </a:r>
            <a:r>
              <a:rPr lang="en-NZ" sz="3100" dirty="0" smtClean="0"/>
              <a:t>received through interactive experiences, what we… </a:t>
            </a:r>
          </a:p>
          <a:p>
            <a:r>
              <a:rPr lang="en-NZ" sz="3100" dirty="0" smtClean="0"/>
              <a:t>see</a:t>
            </a:r>
          </a:p>
          <a:p>
            <a:r>
              <a:rPr lang="en-NZ" sz="3100" dirty="0" smtClean="0"/>
              <a:t>hear</a:t>
            </a:r>
          </a:p>
          <a:p>
            <a:r>
              <a:rPr lang="en-NZ" sz="3100" dirty="0" smtClean="0"/>
              <a:t>smell </a:t>
            </a:r>
          </a:p>
          <a:p>
            <a:r>
              <a:rPr lang="en-NZ" sz="3100" dirty="0" smtClean="0"/>
              <a:t>taste </a:t>
            </a:r>
          </a:p>
          <a:p>
            <a:r>
              <a:rPr lang="en-NZ" sz="3100" dirty="0" smtClean="0"/>
              <a:t>and </a:t>
            </a:r>
            <a:r>
              <a:rPr lang="en-NZ" sz="3100" dirty="0"/>
              <a:t>touch </a:t>
            </a:r>
            <a:endParaRPr lang="en-NZ" sz="3100" dirty="0" smtClean="0"/>
          </a:p>
          <a:p>
            <a:r>
              <a:rPr lang="en-NZ" sz="3100" dirty="0" smtClean="0"/>
              <a:t>With ourselves, others, materials                                                                     and our environment.  </a:t>
            </a:r>
            <a:endParaRPr lang="en-NZ" sz="3100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24" y="153169"/>
            <a:ext cx="1396441" cy="130958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10" y="2708920"/>
            <a:ext cx="5144402" cy="28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1"/>
            <a:ext cx="9937913" cy="959768"/>
          </a:xfrm>
        </p:spPr>
        <p:txBody>
          <a:bodyPr>
            <a:normAutofit fontScale="90000"/>
          </a:bodyPr>
          <a:lstStyle/>
          <a:p>
            <a:r>
              <a:rPr lang="en-NZ" sz="4400" b="1" dirty="0">
                <a:solidFill>
                  <a:schemeClr val="accent1"/>
                </a:solidFill>
              </a:rPr>
              <a:t>Universal Wellbeing Model Components</a:t>
            </a:r>
            <a:r>
              <a:rPr lang="en-NZ" sz="4000" dirty="0"/>
              <a:t/>
            </a:r>
            <a:br>
              <a:rPr lang="en-NZ" sz="4000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340769"/>
            <a:ext cx="11161240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00" dirty="0"/>
              <a:t>Plus the following </a:t>
            </a:r>
            <a:r>
              <a:rPr lang="en-NZ" sz="2800" dirty="0" smtClean="0"/>
              <a:t>evidence-based </a:t>
            </a:r>
            <a:r>
              <a:rPr lang="en-NZ" sz="2800" dirty="0"/>
              <a:t>determinants of wellbeing under the </a:t>
            </a:r>
            <a:r>
              <a:rPr lang="en-NZ" sz="2800" dirty="0" smtClean="0"/>
              <a:t>                    following </a:t>
            </a:r>
            <a:r>
              <a:rPr lang="en-NZ" sz="2800" dirty="0"/>
              <a:t>six dimension </a:t>
            </a:r>
            <a:r>
              <a:rPr lang="en-NZ" sz="2800" dirty="0" smtClean="0"/>
              <a:t>headings </a:t>
            </a:r>
            <a:r>
              <a:rPr lang="en-NZ" sz="2800" dirty="0">
                <a:solidFill>
                  <a:srgbClr val="FF0000"/>
                </a:solidFill>
              </a:rPr>
              <a:t>(SPICES) </a:t>
            </a:r>
            <a:r>
              <a:rPr lang="en-NZ" sz="2800" dirty="0" smtClean="0"/>
              <a:t>:</a:t>
            </a:r>
            <a:endParaRPr lang="en-NZ" sz="2800" dirty="0"/>
          </a:p>
          <a:p>
            <a:pPr marL="0" indent="0" algn="ctr">
              <a:buNone/>
            </a:pPr>
            <a:r>
              <a:rPr lang="en-NZ" sz="3200" dirty="0" smtClean="0"/>
              <a:t>Social</a:t>
            </a:r>
          </a:p>
          <a:p>
            <a:pPr marL="0" indent="0" algn="ctr">
              <a:buNone/>
            </a:pPr>
            <a:r>
              <a:rPr lang="en-NZ" sz="3200" dirty="0" smtClean="0"/>
              <a:t>Physical</a:t>
            </a:r>
          </a:p>
          <a:p>
            <a:pPr marL="0" indent="0" algn="ctr">
              <a:buNone/>
            </a:pPr>
            <a:r>
              <a:rPr lang="en-NZ" sz="3200" dirty="0" smtClean="0"/>
              <a:t>Intellectual</a:t>
            </a:r>
          </a:p>
          <a:p>
            <a:pPr marL="0" indent="0" algn="ctr">
              <a:buNone/>
            </a:pPr>
            <a:r>
              <a:rPr lang="en-NZ" sz="3200" dirty="0" smtClean="0"/>
              <a:t>Cultural</a:t>
            </a:r>
          </a:p>
          <a:p>
            <a:pPr marL="0" indent="0" algn="ctr">
              <a:buNone/>
            </a:pPr>
            <a:r>
              <a:rPr lang="en-NZ" sz="3200" dirty="0" smtClean="0"/>
              <a:t>Emotional</a:t>
            </a:r>
          </a:p>
          <a:p>
            <a:pPr marL="0" indent="0" algn="ctr">
              <a:buNone/>
            </a:pPr>
            <a:r>
              <a:rPr lang="en-NZ" sz="3200" dirty="0" smtClean="0"/>
              <a:t>Spiritual</a:t>
            </a:r>
            <a:endParaRPr lang="en-N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32" y="110045"/>
            <a:ext cx="1245992" cy="1168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2132856"/>
            <a:ext cx="2304256" cy="1536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88" y="3666977"/>
            <a:ext cx="2304256" cy="137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5049020"/>
            <a:ext cx="2253680" cy="1502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121228"/>
            <a:ext cx="2494012" cy="1169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7" y="3281400"/>
            <a:ext cx="2829694" cy="148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3" y="4780028"/>
            <a:ext cx="2861861" cy="18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5" y="381001"/>
            <a:ext cx="10153938" cy="887760"/>
          </a:xfrm>
        </p:spPr>
        <p:txBody>
          <a:bodyPr>
            <a:noAutofit/>
          </a:bodyPr>
          <a:lstStyle/>
          <a:p>
            <a:r>
              <a:rPr lang="en-NZ" sz="4000" b="1" dirty="0"/>
              <a:t>SOCIAL </a:t>
            </a:r>
            <a:r>
              <a:rPr lang="en-NZ" sz="4000" b="1" dirty="0" smtClean="0"/>
              <a:t>–</a:t>
            </a:r>
            <a:r>
              <a:rPr lang="en-NZ" sz="3200" b="1" dirty="0" smtClean="0"/>
              <a:t>This includes </a:t>
            </a:r>
            <a:r>
              <a:rPr lang="en-NZ" sz="3200" dirty="0" smtClean="0"/>
              <a:t>social </a:t>
            </a:r>
            <a:r>
              <a:rPr lang="en-NZ" sz="3200" dirty="0"/>
              <a:t>interactions </a:t>
            </a:r>
            <a:r>
              <a:rPr lang="en-NZ" sz="3200" dirty="0" smtClean="0"/>
              <a:t>with…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1556792"/>
            <a:ext cx="11233248" cy="4463008"/>
          </a:xfrm>
        </p:spPr>
        <p:txBody>
          <a:bodyPr>
            <a:noAutofit/>
          </a:bodyPr>
          <a:lstStyle/>
          <a:p>
            <a:pPr marL="514350" indent="-514350">
              <a:buAutoNum type="romanLcParenR"/>
            </a:pPr>
            <a:r>
              <a:rPr lang="en-NZ" sz="3200" dirty="0" smtClean="0"/>
              <a:t>ourselves </a:t>
            </a:r>
            <a:r>
              <a:rPr lang="en-NZ" sz="3200" dirty="0"/>
              <a:t>(intra-psychological), </a:t>
            </a:r>
            <a:endParaRPr lang="en-NZ" sz="3200" dirty="0" smtClean="0"/>
          </a:p>
          <a:p>
            <a:pPr marL="0" indent="0">
              <a:buNone/>
            </a:pPr>
            <a:endParaRPr lang="en-NZ" sz="3200" dirty="0" smtClean="0"/>
          </a:p>
          <a:p>
            <a:pPr marL="514350" indent="-514350">
              <a:buAutoNum type="romanLcParenR"/>
            </a:pPr>
            <a:r>
              <a:rPr lang="en-NZ" sz="3200" dirty="0" smtClean="0"/>
              <a:t>those closest </a:t>
            </a:r>
            <a:r>
              <a:rPr lang="en-NZ" sz="3200" dirty="0"/>
              <a:t>to us </a:t>
            </a:r>
            <a:r>
              <a:rPr lang="en-NZ" sz="3200" dirty="0" smtClean="0"/>
              <a:t>(inter-psychological - significant </a:t>
            </a:r>
            <a:r>
              <a:rPr lang="en-NZ" sz="3200" dirty="0"/>
              <a:t>others</a:t>
            </a:r>
            <a:r>
              <a:rPr lang="en-NZ" sz="3200" dirty="0" smtClean="0"/>
              <a:t>),</a:t>
            </a:r>
          </a:p>
          <a:p>
            <a:pPr marL="0" indent="0">
              <a:buNone/>
            </a:pPr>
            <a:r>
              <a:rPr lang="en-NZ" sz="3200" dirty="0" smtClean="0"/>
              <a:t> </a:t>
            </a:r>
          </a:p>
          <a:p>
            <a:pPr marL="514350" indent="-514350">
              <a:buAutoNum type="romanLcParenR"/>
            </a:pPr>
            <a:r>
              <a:rPr lang="en-NZ" sz="3200" dirty="0" smtClean="0"/>
              <a:t>our </a:t>
            </a:r>
            <a:r>
              <a:rPr lang="en-NZ" sz="3200" dirty="0"/>
              <a:t>family/whanau, </a:t>
            </a:r>
            <a:endParaRPr lang="en-NZ" sz="3200" dirty="0" smtClean="0"/>
          </a:p>
          <a:p>
            <a:pPr marL="514350" indent="-514350">
              <a:buAutoNum type="romanLcParenR"/>
            </a:pPr>
            <a:endParaRPr lang="en-NZ" sz="3200" dirty="0" smtClean="0"/>
          </a:p>
          <a:p>
            <a:pPr marL="514350" indent="-514350">
              <a:buAutoNum type="romanLcParenR"/>
            </a:pPr>
            <a:r>
              <a:rPr lang="en-NZ" sz="3200" dirty="0" smtClean="0"/>
              <a:t>organisations</a:t>
            </a:r>
            <a:r>
              <a:rPr lang="en-NZ" sz="3200" dirty="0"/>
              <a:t>, iwi, workplaces and our community </a:t>
            </a:r>
            <a:r>
              <a:rPr lang="en-NZ" sz="3200" dirty="0" smtClean="0"/>
              <a:t>context</a:t>
            </a:r>
            <a:endParaRPr lang="en-NZ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2" y="1589128"/>
            <a:ext cx="2160240" cy="1152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2" y="3400097"/>
            <a:ext cx="3017916" cy="15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3" y="381000"/>
            <a:ext cx="9972602" cy="1371600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Physical – including…</a:t>
            </a:r>
            <a:r>
              <a:rPr lang="en-NZ" sz="4000" b="1" dirty="0" smtClean="0">
                <a:solidFill>
                  <a:schemeClr val="accent1"/>
                </a:solidFill>
              </a:rPr>
              <a:t/>
            </a:r>
            <a:br>
              <a:rPr lang="en-NZ" sz="4000" b="1" dirty="0" smtClean="0">
                <a:solidFill>
                  <a:schemeClr val="accent1"/>
                </a:solidFill>
              </a:rPr>
            </a:br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PHYSICAL</a:t>
            </a:r>
            <a:endParaRPr lang="en-NZ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Food</a:t>
            </a:r>
          </a:p>
          <a:p>
            <a:r>
              <a:rPr lang="en-NZ" dirty="0" smtClean="0"/>
              <a:t>Water</a:t>
            </a:r>
          </a:p>
          <a:p>
            <a:r>
              <a:rPr lang="en-NZ" dirty="0" smtClean="0"/>
              <a:t>Exercise</a:t>
            </a:r>
          </a:p>
          <a:p>
            <a:r>
              <a:rPr lang="en-NZ" dirty="0" smtClean="0"/>
              <a:t>Affection</a:t>
            </a:r>
          </a:p>
          <a:p>
            <a:r>
              <a:rPr lang="en-NZ" dirty="0" smtClean="0"/>
              <a:t>Warmth</a:t>
            </a:r>
          </a:p>
          <a:p>
            <a:r>
              <a:rPr lang="en-NZ" dirty="0" smtClean="0"/>
              <a:t>Sleep</a:t>
            </a:r>
          </a:p>
          <a:p>
            <a:pPr marL="514350" indent="-514350">
              <a:buAutoNum type="romanLcParenR"/>
            </a:pPr>
            <a:endParaRPr lang="en-N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5389167" cy="762000"/>
          </a:xfrm>
        </p:spPr>
        <p:txBody>
          <a:bodyPr/>
          <a:lstStyle/>
          <a:p>
            <a:r>
              <a:rPr lang="en-NZ" dirty="0" smtClean="0"/>
              <a:t>In Brief this dimension includes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NZ" dirty="0"/>
              <a:t>Fresh air</a:t>
            </a:r>
          </a:p>
          <a:p>
            <a:r>
              <a:rPr lang="en-NZ" dirty="0"/>
              <a:t>Shelter</a:t>
            </a:r>
          </a:p>
          <a:p>
            <a:r>
              <a:rPr lang="en-NZ" dirty="0"/>
              <a:t>Freedom from </a:t>
            </a:r>
            <a:r>
              <a:rPr lang="en-NZ" dirty="0" smtClean="0"/>
              <a:t>dis-ease</a:t>
            </a:r>
          </a:p>
          <a:p>
            <a:r>
              <a:rPr lang="en-NZ" dirty="0" smtClean="0"/>
              <a:t>Financial means</a:t>
            </a:r>
          </a:p>
          <a:p>
            <a:r>
              <a:rPr lang="en-NZ" dirty="0" smtClean="0"/>
              <a:t>Physical </a:t>
            </a:r>
            <a:r>
              <a:rPr lang="en-NZ" dirty="0"/>
              <a:t>safety and </a:t>
            </a:r>
            <a:endParaRPr lang="en-NZ" dirty="0" smtClean="0"/>
          </a:p>
          <a:p>
            <a:r>
              <a:rPr lang="en-NZ" dirty="0" smtClean="0"/>
              <a:t>So on…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44" y="1718154"/>
            <a:ext cx="2498213" cy="1784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73" y="3967593"/>
            <a:ext cx="3042692" cy="2028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36" y="2420888"/>
            <a:ext cx="2320058" cy="1546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01" y="4365104"/>
            <a:ext cx="2748223" cy="18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2" y="548679"/>
            <a:ext cx="8712968" cy="936105"/>
          </a:xfrm>
        </p:spPr>
        <p:txBody>
          <a:bodyPr>
            <a:noAutofit/>
          </a:bodyPr>
          <a:lstStyle/>
          <a:p>
            <a:r>
              <a:rPr lang="en-NZ" sz="4000" b="1" dirty="0" smtClean="0"/>
              <a:t>Intellectual – Including…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5780" y="1700807"/>
            <a:ext cx="11089232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b="1" dirty="0"/>
              <a:t>O</a:t>
            </a:r>
            <a:r>
              <a:rPr lang="en-NZ" sz="3200" dirty="0" smtClean="0"/>
              <a:t>ur </a:t>
            </a:r>
            <a:r>
              <a:rPr lang="en-NZ" sz="3200" dirty="0"/>
              <a:t>awareness, knowledge and skills related </a:t>
            </a:r>
            <a:r>
              <a:rPr lang="en-NZ" sz="3200" dirty="0" smtClean="0"/>
              <a:t>to:</a:t>
            </a:r>
          </a:p>
          <a:p>
            <a:pPr marL="0" indent="0">
              <a:buNone/>
            </a:pPr>
            <a:r>
              <a:rPr lang="en-NZ" sz="3200" dirty="0" smtClean="0"/>
              <a:t> </a:t>
            </a:r>
            <a:r>
              <a:rPr lang="en-NZ" sz="3200" dirty="0"/>
              <a:t>i) our thinking styles, patterns, processes, and strategies </a:t>
            </a:r>
            <a:endParaRPr lang="en-NZ" sz="3200" dirty="0" smtClean="0"/>
          </a:p>
          <a:p>
            <a:pPr marL="0" indent="0">
              <a:buNone/>
            </a:pPr>
            <a:r>
              <a:rPr lang="en-NZ" sz="3200" dirty="0" smtClean="0"/>
              <a:t>(</a:t>
            </a:r>
            <a:r>
              <a:rPr lang="en-NZ" sz="3200" dirty="0"/>
              <a:t>such as how we make decisions) </a:t>
            </a:r>
            <a:endParaRPr lang="en-NZ" sz="3200" dirty="0" smtClean="0"/>
          </a:p>
          <a:p>
            <a:pPr marL="0" indent="0">
              <a:buNone/>
            </a:pPr>
            <a:r>
              <a:rPr lang="en-NZ" sz="3200" dirty="0" smtClean="0"/>
              <a:t>and </a:t>
            </a:r>
          </a:p>
          <a:p>
            <a:pPr marL="0" indent="0">
              <a:buNone/>
            </a:pPr>
            <a:r>
              <a:rPr lang="en-NZ" sz="3200" dirty="0" smtClean="0"/>
              <a:t>ii</a:t>
            </a:r>
            <a:r>
              <a:rPr lang="en-NZ" sz="3200" dirty="0"/>
              <a:t>) learning styles, patterns, processes, and strategies we use to acquire new </a:t>
            </a:r>
            <a:r>
              <a:rPr lang="en-NZ" sz="3200" dirty="0" smtClean="0"/>
              <a:t>capabilities</a:t>
            </a:r>
            <a:endParaRPr lang="en-NZ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2204864"/>
            <a:ext cx="1898431" cy="144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950" y="4797152"/>
            <a:ext cx="2263592" cy="17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8928991" cy="1370277"/>
          </a:xfrm>
        </p:spPr>
        <p:txBody>
          <a:bodyPr>
            <a:normAutofit/>
          </a:bodyPr>
          <a:lstStyle/>
          <a:p>
            <a:r>
              <a:rPr lang="en-NZ" sz="4000" b="1" dirty="0"/>
              <a:t>CULTURAL – </a:t>
            </a:r>
            <a:r>
              <a:rPr lang="en-NZ" sz="4000" b="1" dirty="0" smtClean="0"/>
              <a:t>Including the… </a:t>
            </a:r>
            <a:r>
              <a:rPr lang="en-NZ" b="1" dirty="0"/>
              <a:t/>
            </a:r>
            <a:br>
              <a:rPr lang="en-NZ" b="1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5881" y="1243001"/>
            <a:ext cx="7052667" cy="5282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NZ" sz="2800" dirty="0" smtClean="0"/>
              <a:t>knowledge </a:t>
            </a:r>
            <a:r>
              <a:rPr lang="en-NZ" sz="2800" dirty="0"/>
              <a:t>and skills that make up our ethnic and cultural intelligences and  competencies plus their underpinning origins, </a:t>
            </a:r>
            <a:r>
              <a:rPr lang="en-NZ" sz="2800" dirty="0" smtClean="0"/>
              <a:t>history, ancestry and whakapapa </a:t>
            </a:r>
            <a:r>
              <a:rPr lang="en-NZ" sz="2800" dirty="0"/>
              <a:t>of </a:t>
            </a:r>
            <a:r>
              <a:rPr lang="en-NZ" sz="2800" dirty="0" smtClean="0"/>
              <a:t>: </a:t>
            </a:r>
          </a:p>
          <a:p>
            <a:pPr marL="0" indent="0">
              <a:buNone/>
            </a:pPr>
            <a:endParaRPr lang="en-NZ" sz="2800" dirty="0" smtClean="0"/>
          </a:p>
          <a:p>
            <a:pPr marL="514350" indent="-514350">
              <a:buAutoNum type="romanLcParenR"/>
            </a:pPr>
            <a:r>
              <a:rPr lang="en-NZ" sz="2800" dirty="0" smtClean="0"/>
              <a:t>our </a:t>
            </a:r>
            <a:r>
              <a:rPr lang="en-NZ" sz="2800" dirty="0"/>
              <a:t>genetically determined ethnicity(</a:t>
            </a:r>
            <a:r>
              <a:rPr lang="en-NZ" sz="2800" dirty="0"/>
              <a:t>ies</a:t>
            </a:r>
            <a:r>
              <a:rPr lang="en-NZ" sz="2800" dirty="0"/>
              <a:t>) and </a:t>
            </a:r>
            <a:endParaRPr lang="en-NZ" sz="2800" dirty="0" smtClean="0"/>
          </a:p>
          <a:p>
            <a:pPr marL="514350" indent="-514350">
              <a:buAutoNum type="romanLcParenR"/>
            </a:pPr>
            <a:r>
              <a:rPr lang="en-NZ" sz="2800" dirty="0" smtClean="0"/>
              <a:t>our </a:t>
            </a:r>
            <a:r>
              <a:rPr lang="en-NZ" sz="2800" dirty="0"/>
              <a:t>selected cultural ways of interacting, </a:t>
            </a:r>
            <a:r>
              <a:rPr lang="en-NZ" sz="2800" dirty="0" smtClean="0"/>
              <a:t>existing, living, and surviving in </a:t>
            </a:r>
            <a:r>
              <a:rPr lang="en-NZ" sz="2800" dirty="0"/>
              <a:t>the various environments that make up our world.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88" y="2991356"/>
            <a:ext cx="2409480" cy="1289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87" y="1745333"/>
            <a:ext cx="2409480" cy="131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185" y="1243000"/>
            <a:ext cx="2055503" cy="1419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86" y="4279099"/>
            <a:ext cx="2409481" cy="1308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18" y="5157158"/>
            <a:ext cx="2218780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98" y="3815265"/>
            <a:ext cx="2054344" cy="1370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97" y="2627270"/>
            <a:ext cx="2048189" cy="1222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85" y="5604456"/>
            <a:ext cx="2409481" cy="1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8928991" cy="1370277"/>
          </a:xfrm>
        </p:spPr>
        <p:txBody>
          <a:bodyPr>
            <a:normAutofit/>
          </a:bodyPr>
          <a:lstStyle/>
          <a:p>
            <a:r>
              <a:rPr lang="en-NZ" sz="4000" b="1" dirty="0"/>
              <a:t>EMOTIONAL – </a:t>
            </a:r>
            <a:r>
              <a:rPr lang="en-NZ" sz="4000" b="1" dirty="0" smtClean="0"/>
              <a:t>Including… </a:t>
            </a:r>
            <a:r>
              <a:rPr lang="en-NZ" b="1" dirty="0"/>
              <a:t/>
            </a:r>
            <a:br>
              <a:rPr lang="en-NZ" b="1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412776"/>
            <a:ext cx="10873208" cy="5184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3200" dirty="0" smtClean="0"/>
              <a:t>All </a:t>
            </a:r>
            <a:r>
              <a:rPr lang="en-NZ" sz="3200" dirty="0"/>
              <a:t>aspects making up </a:t>
            </a:r>
            <a:r>
              <a:rPr lang="en-NZ" sz="3200" dirty="0" smtClean="0"/>
              <a:t>our </a:t>
            </a:r>
            <a:r>
              <a:rPr lang="en-NZ" sz="3200" dirty="0"/>
              <a:t>emotional </a:t>
            </a:r>
            <a:r>
              <a:rPr lang="en-NZ" sz="3200" dirty="0" smtClean="0"/>
              <a:t>intelligence</a:t>
            </a:r>
          </a:p>
          <a:p>
            <a:pPr marL="0" indent="0">
              <a:buNone/>
            </a:pPr>
            <a:endParaRPr lang="en-NZ" sz="3200" dirty="0" smtClean="0"/>
          </a:p>
          <a:p>
            <a:pPr marL="0" indent="0">
              <a:buNone/>
            </a:pPr>
            <a:endParaRPr lang="en-NZ" sz="3200" dirty="0" smtClean="0"/>
          </a:p>
          <a:p>
            <a:pPr marL="0" indent="0">
              <a:buNone/>
            </a:pPr>
            <a:endParaRPr lang="en-NZ" sz="3200" dirty="0" smtClean="0"/>
          </a:p>
          <a:p>
            <a:pPr>
              <a:buFontTx/>
              <a:buChar char="-"/>
            </a:pPr>
            <a:r>
              <a:rPr lang="en-NZ" sz="3200" dirty="0" smtClean="0"/>
              <a:t>awareness </a:t>
            </a:r>
            <a:r>
              <a:rPr lang="en-NZ" sz="3200" dirty="0"/>
              <a:t>of our emotional landscape and </a:t>
            </a:r>
            <a:r>
              <a:rPr lang="en-NZ" sz="3200" dirty="0" smtClean="0"/>
              <a:t>repertoire </a:t>
            </a:r>
          </a:p>
          <a:p>
            <a:pPr>
              <a:buFontTx/>
              <a:buChar char="-"/>
            </a:pPr>
            <a:r>
              <a:rPr lang="en-NZ" sz="3200" dirty="0" smtClean="0"/>
              <a:t>emotion </a:t>
            </a:r>
            <a:r>
              <a:rPr lang="en-NZ" sz="3200" dirty="0"/>
              <a:t>identification and </a:t>
            </a:r>
            <a:r>
              <a:rPr lang="en-NZ" sz="3200" dirty="0" smtClean="0"/>
              <a:t>impacts</a:t>
            </a:r>
          </a:p>
          <a:p>
            <a:pPr>
              <a:buFontTx/>
              <a:buChar char="-"/>
            </a:pPr>
            <a:r>
              <a:rPr lang="en-NZ" sz="3200" dirty="0" smtClean="0"/>
              <a:t>expression </a:t>
            </a:r>
            <a:r>
              <a:rPr lang="en-NZ" sz="3200" dirty="0"/>
              <a:t>of </a:t>
            </a:r>
            <a:r>
              <a:rPr lang="en-NZ" sz="3200" dirty="0" smtClean="0"/>
              <a:t>emotions </a:t>
            </a:r>
          </a:p>
          <a:p>
            <a:pPr>
              <a:buFontTx/>
              <a:buChar char="-"/>
            </a:pPr>
            <a:r>
              <a:rPr lang="en-NZ" sz="3200" dirty="0" smtClean="0"/>
              <a:t>processing </a:t>
            </a:r>
            <a:r>
              <a:rPr lang="en-NZ" sz="3200" dirty="0"/>
              <a:t>and what we can and cannot </a:t>
            </a:r>
            <a:r>
              <a:rPr lang="en-NZ" sz="3200" dirty="0" smtClean="0"/>
              <a:t>regulate</a:t>
            </a:r>
            <a:endParaRPr lang="en-NZ" sz="3200" dirty="0"/>
          </a:p>
          <a:p>
            <a:pPr marL="0" indent="0">
              <a:buNone/>
            </a:pPr>
            <a:endParaRPr lang="en-NZ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958255"/>
            <a:ext cx="3142085" cy="16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8928991" cy="1370277"/>
          </a:xfrm>
        </p:spPr>
        <p:txBody>
          <a:bodyPr>
            <a:normAutofit/>
          </a:bodyPr>
          <a:lstStyle/>
          <a:p>
            <a:r>
              <a:rPr lang="en-NZ" sz="4000" b="1" dirty="0"/>
              <a:t>SPIRITUAL – </a:t>
            </a:r>
            <a:r>
              <a:rPr lang="en-NZ" sz="4000" b="1" dirty="0" smtClean="0"/>
              <a:t>Including… </a:t>
            </a:r>
            <a:r>
              <a:rPr lang="en-NZ" b="1" dirty="0"/>
              <a:t/>
            </a:r>
            <a:br>
              <a:rPr lang="en-NZ" b="1" dirty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340768"/>
            <a:ext cx="11161240" cy="5112567"/>
          </a:xfrm>
        </p:spPr>
        <p:txBody>
          <a:bodyPr>
            <a:normAutofit/>
          </a:bodyPr>
          <a:lstStyle/>
          <a:p>
            <a:pPr marL="514350" indent="-514350">
              <a:buAutoNum type="romanLcParenR"/>
            </a:pPr>
            <a:r>
              <a:rPr lang="en-NZ" sz="3200" dirty="0" smtClean="0"/>
              <a:t>the </a:t>
            </a:r>
            <a:r>
              <a:rPr lang="en-NZ" sz="3200" dirty="0"/>
              <a:t>beliefs held which may or may not be religious in nature and which inform and frame interactive </a:t>
            </a:r>
            <a:r>
              <a:rPr lang="en-NZ" sz="3200" dirty="0" smtClean="0"/>
              <a:t>experience</a:t>
            </a:r>
          </a:p>
          <a:p>
            <a:pPr marL="0" indent="0">
              <a:buNone/>
            </a:pPr>
            <a:endParaRPr lang="en-NZ" sz="3200" dirty="0" smtClean="0"/>
          </a:p>
          <a:p>
            <a:pPr marL="514350" indent="-514350">
              <a:buAutoNum type="romanLcParenR"/>
            </a:pPr>
            <a:r>
              <a:rPr lang="en-NZ" sz="3200" dirty="0" smtClean="0"/>
              <a:t>the </a:t>
            </a:r>
            <a:r>
              <a:rPr lang="en-NZ" sz="3200" dirty="0"/>
              <a:t>values held and what is valued and </a:t>
            </a:r>
            <a:endParaRPr lang="en-NZ" sz="3200" dirty="0" smtClean="0"/>
          </a:p>
          <a:p>
            <a:pPr marL="0" indent="0">
              <a:buNone/>
            </a:pPr>
            <a:endParaRPr lang="en-NZ" sz="3200" dirty="0" smtClean="0"/>
          </a:p>
          <a:p>
            <a:pPr marL="514350" indent="-514350">
              <a:buAutoNum type="romanLcParenR"/>
            </a:pPr>
            <a:r>
              <a:rPr lang="en-NZ" sz="3200" dirty="0" smtClean="0"/>
              <a:t>a </a:t>
            </a:r>
            <a:r>
              <a:rPr lang="en-NZ" sz="3200" dirty="0"/>
              <a:t>synthesis of the beliefs and values held and which informs the attitude with which the person approaches all interactive experiences in their life. </a:t>
            </a:r>
          </a:p>
          <a:p>
            <a:pPr marL="0" indent="0">
              <a:buNone/>
            </a:pPr>
            <a:endParaRPr lang="en-NZ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18" y="2420888"/>
            <a:ext cx="3619872" cy="20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381000"/>
            <a:ext cx="10153938" cy="95976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/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NZ" b="1" dirty="0">
                <a:solidFill>
                  <a:schemeClr val="accent1"/>
                </a:solidFill>
              </a:rPr>
              <a:t>Key Universal Wellbeing Model </a:t>
            </a:r>
            <a:r>
              <a:rPr lang="en-NZ" b="1" dirty="0" smtClean="0">
                <a:solidFill>
                  <a:schemeClr val="accent1"/>
                </a:solidFill>
              </a:rPr>
              <a:t>characteristics…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340768"/>
            <a:ext cx="11521280" cy="518457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NZ" sz="2800" dirty="0"/>
              <a:t>it is holistic, </a:t>
            </a:r>
            <a:r>
              <a:rPr lang="en-NZ" sz="2800" dirty="0" smtClean="0"/>
              <a:t>its sum is greater than its parts</a:t>
            </a:r>
            <a:endParaRPr lang="en-NZ" sz="2800" dirty="0"/>
          </a:p>
          <a:p>
            <a:pPr lvl="0">
              <a:lnSpc>
                <a:spcPct val="150000"/>
              </a:lnSpc>
            </a:pPr>
            <a:r>
              <a:rPr lang="en-NZ" sz="2800" dirty="0"/>
              <a:t>it is integrated, all dimensions </a:t>
            </a:r>
            <a:r>
              <a:rPr lang="en-NZ" sz="2800" dirty="0" smtClean="0"/>
              <a:t>are </a:t>
            </a:r>
            <a:r>
              <a:rPr lang="en-NZ" sz="2800" dirty="0"/>
              <a:t>interlinked and interdependent</a:t>
            </a:r>
          </a:p>
          <a:p>
            <a:pPr lvl="0">
              <a:lnSpc>
                <a:spcPct val="150000"/>
              </a:lnSpc>
            </a:pPr>
            <a:r>
              <a:rPr lang="en-NZ" sz="2800" dirty="0"/>
              <a:t>all dimensions are of equal importance and </a:t>
            </a:r>
            <a:r>
              <a:rPr lang="en-NZ" sz="2800" dirty="0" smtClean="0"/>
              <a:t>need balanced </a:t>
            </a:r>
            <a:endParaRPr lang="en-NZ" sz="2800" dirty="0"/>
          </a:p>
          <a:p>
            <a:pPr lvl="0">
              <a:lnSpc>
                <a:spcPct val="150000"/>
              </a:lnSpc>
            </a:pPr>
            <a:r>
              <a:rPr lang="en-NZ" sz="2800" dirty="0"/>
              <a:t>it is responsive to </a:t>
            </a:r>
            <a:r>
              <a:rPr lang="en-NZ" sz="2800" dirty="0" smtClean="0"/>
              <a:t>diversity and differences (ethnic</a:t>
            </a:r>
            <a:r>
              <a:rPr lang="en-NZ" sz="2800" dirty="0"/>
              <a:t>, cultural, belief </a:t>
            </a:r>
            <a:r>
              <a:rPr lang="en-NZ" sz="2800" dirty="0" smtClean="0"/>
              <a:t>etc…)</a:t>
            </a:r>
            <a:endParaRPr lang="en-NZ" sz="2800" dirty="0"/>
          </a:p>
          <a:p>
            <a:pPr lvl="0">
              <a:lnSpc>
                <a:spcPct val="150000"/>
              </a:lnSpc>
            </a:pPr>
            <a:r>
              <a:rPr lang="en-NZ" sz="2800" dirty="0"/>
              <a:t>it is empowerment, </a:t>
            </a:r>
            <a:r>
              <a:rPr lang="en-NZ" sz="2800" dirty="0" smtClean="0"/>
              <a:t>and appreciation orientated </a:t>
            </a:r>
            <a:endParaRPr lang="en-NZ" sz="2800" dirty="0"/>
          </a:p>
          <a:p>
            <a:pPr lvl="0">
              <a:lnSpc>
                <a:spcPct val="150000"/>
              </a:lnSpc>
            </a:pPr>
            <a:r>
              <a:rPr lang="en-NZ" sz="2800" dirty="0"/>
              <a:t>all </a:t>
            </a:r>
            <a:r>
              <a:rPr lang="en-NZ" sz="2800" dirty="0" smtClean="0"/>
              <a:t>dimensions and variables are </a:t>
            </a:r>
            <a:r>
              <a:rPr lang="en-NZ" sz="2800" dirty="0"/>
              <a:t>underpinned by </a:t>
            </a:r>
            <a:r>
              <a:rPr lang="en-NZ" sz="2800" dirty="0" smtClean="0"/>
              <a:t>research </a:t>
            </a:r>
            <a:r>
              <a:rPr lang="en-NZ" sz="2800" dirty="0"/>
              <a:t>and </a:t>
            </a:r>
            <a:r>
              <a:rPr lang="en-NZ" sz="2800" dirty="0" smtClean="0"/>
              <a:t>practice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239109"/>
            <a:ext cx="10153129" cy="1513491"/>
          </a:xfrm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accent1"/>
                </a:solidFill>
              </a:rPr>
              <a:t>Pathway to the Universal Wellbeing Model </a:t>
            </a:r>
            <a:r>
              <a:rPr lang="en-NZ" sz="3200" b="1" dirty="0" smtClean="0">
                <a:solidFill>
                  <a:schemeClr val="accent1"/>
                </a:solidFill>
              </a:rPr>
              <a:t/>
            </a:r>
            <a:br>
              <a:rPr lang="en-NZ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268760"/>
            <a:ext cx="576064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dirty="0"/>
              <a:t>The Universal Wellbeing Model (UWM) has been developed </a:t>
            </a:r>
            <a:r>
              <a:rPr lang="en-NZ" sz="2800" dirty="0" smtClean="0"/>
              <a:t>through:</a:t>
            </a:r>
          </a:p>
          <a:p>
            <a:pPr>
              <a:buFontTx/>
              <a:buChar char="-"/>
            </a:pPr>
            <a:r>
              <a:rPr lang="en-NZ" sz="2800" dirty="0" smtClean="0"/>
              <a:t>themed </a:t>
            </a:r>
            <a:r>
              <a:rPr lang="en-NZ" sz="2800" dirty="0"/>
              <a:t>literature review, </a:t>
            </a:r>
            <a:endParaRPr lang="en-NZ" sz="2800" dirty="0" smtClean="0"/>
          </a:p>
          <a:p>
            <a:pPr>
              <a:buFontTx/>
              <a:buChar char="-"/>
            </a:pPr>
            <a:r>
              <a:rPr lang="en-NZ" sz="2800" dirty="0" smtClean="0"/>
              <a:t>theoretical </a:t>
            </a:r>
            <a:r>
              <a:rPr lang="en-NZ" sz="2800" dirty="0"/>
              <a:t>and applied practice research that commenced in </a:t>
            </a:r>
            <a:r>
              <a:rPr lang="en-NZ" sz="2800" dirty="0" smtClean="0"/>
              <a:t>2006. </a:t>
            </a:r>
          </a:p>
          <a:p>
            <a:pPr marL="0" indent="0">
              <a:buNone/>
            </a:pPr>
            <a:endParaRPr lang="en-NZ" sz="2800" dirty="0" smtClean="0"/>
          </a:p>
          <a:p>
            <a:pPr marL="0" indent="0">
              <a:buNone/>
            </a:pPr>
            <a:r>
              <a:rPr lang="en-NZ" sz="2800" dirty="0" smtClean="0"/>
              <a:t>In 2008 in order to respond to the needs of Māori, </a:t>
            </a:r>
            <a:r>
              <a:rPr lang="en-NZ" sz="2800" dirty="0"/>
              <a:t>Pacific Island, </a:t>
            </a:r>
            <a:r>
              <a:rPr lang="en-NZ" sz="2800" dirty="0" smtClean="0"/>
              <a:t>and Disabled students in a South Auckland in Pacific Island focused Institution, staff implemented…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492896"/>
            <a:ext cx="4459471" cy="31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9937104" cy="959768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solidFill>
                  <a:schemeClr val="accent1"/>
                </a:solidFill>
              </a:rPr>
              <a:t>Key </a:t>
            </a:r>
            <a:r>
              <a:rPr lang="en-NZ" sz="4000" b="1" dirty="0">
                <a:solidFill>
                  <a:schemeClr val="accent1"/>
                </a:solidFill>
              </a:rPr>
              <a:t>points about </a:t>
            </a:r>
            <a:r>
              <a:rPr lang="en-NZ" sz="4000" b="1" dirty="0" smtClean="0">
                <a:solidFill>
                  <a:schemeClr val="accent1"/>
                </a:solidFill>
              </a:rPr>
              <a:t>Wellbeing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988840"/>
            <a:ext cx="11233248" cy="40309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NZ" sz="2800" dirty="0" smtClean="0"/>
              <a:t>Individuals</a:t>
            </a:r>
            <a:r>
              <a:rPr lang="en-NZ" sz="2800" dirty="0"/>
              <a:t>, family, </a:t>
            </a:r>
            <a:r>
              <a:rPr lang="en-NZ" sz="2800" dirty="0" smtClean="0"/>
              <a:t>whānau </a:t>
            </a:r>
            <a:r>
              <a:rPr lang="en-NZ" sz="2800" dirty="0"/>
              <a:t>and </a:t>
            </a:r>
            <a:r>
              <a:rPr lang="en-NZ" sz="2800" dirty="0" smtClean="0"/>
              <a:t>teams have a </a:t>
            </a:r>
            <a:r>
              <a:rPr lang="en-NZ" sz="2800" dirty="0"/>
              <a:t>wellbeing </a:t>
            </a:r>
            <a:r>
              <a:rPr lang="en-NZ" sz="2800" dirty="0" smtClean="0"/>
              <a:t>profile, history whakapapa.</a:t>
            </a:r>
          </a:p>
          <a:p>
            <a:pPr marL="457200" indent="-457200">
              <a:buAutoNum type="arabicPeriod"/>
            </a:pPr>
            <a:endParaRPr lang="en-NZ" dirty="0"/>
          </a:p>
          <a:p>
            <a:pPr marL="457200" indent="-457200">
              <a:buAutoNum type="arabicPeriod"/>
            </a:pPr>
            <a:endParaRPr lang="en-NZ" dirty="0" smtClean="0"/>
          </a:p>
          <a:p>
            <a:pPr marL="457200" indent="-457200">
              <a:buAutoNum type="arabicPeriod"/>
            </a:pPr>
            <a:endParaRPr lang="en-NZ" dirty="0"/>
          </a:p>
          <a:p>
            <a:pPr marL="457200" indent="-457200">
              <a:buAutoNum type="arabicPeriod"/>
            </a:pPr>
            <a:r>
              <a:rPr lang="en-NZ" sz="2800" dirty="0" smtClean="0"/>
              <a:t>It could look good but be quite a mixture on examination. </a:t>
            </a:r>
            <a:endParaRPr lang="en-NZ" sz="2800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 descr="C:\Users\Eliot\Desktop\Tenders\2022 Wellbeing Research\Lit Review\ANTIQUE SPICE BO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72" y="2564160"/>
            <a:ext cx="2088232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Eliot\Desktop\Tenders\2022 Wellbeing Research\Lit Review\Waka hui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2564904"/>
            <a:ext cx="2088232" cy="143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Eliot\Desktop\Tenders\2022 Wellbeing Research\Lit Review\BRASS SPICE TI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72" y="5264459"/>
            <a:ext cx="3456384" cy="1188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7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9937104" cy="959768"/>
          </a:xfrm>
        </p:spPr>
        <p:txBody>
          <a:bodyPr>
            <a:normAutofit/>
          </a:bodyPr>
          <a:lstStyle/>
          <a:p>
            <a:r>
              <a:rPr lang="en-NZ" sz="3200" b="1" dirty="0" smtClean="0">
                <a:solidFill>
                  <a:schemeClr val="accent1"/>
                </a:solidFill>
              </a:rPr>
              <a:t>Key </a:t>
            </a:r>
            <a:r>
              <a:rPr lang="en-NZ" sz="3200" b="1" dirty="0">
                <a:solidFill>
                  <a:schemeClr val="accent1"/>
                </a:solidFill>
              </a:rPr>
              <a:t>points about </a:t>
            </a:r>
            <a:r>
              <a:rPr lang="en-NZ" sz="3200" b="1" dirty="0" smtClean="0">
                <a:solidFill>
                  <a:schemeClr val="accent1"/>
                </a:solidFill>
              </a:rPr>
              <a:t>Wellbeing 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340768"/>
            <a:ext cx="11233248" cy="4679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 smtClean="0"/>
              <a:t>3. </a:t>
            </a:r>
            <a:r>
              <a:rPr lang="en-NZ" sz="2800" dirty="0" smtClean="0"/>
              <a:t>Only after investigation can we </a:t>
            </a:r>
            <a:r>
              <a:rPr lang="en-NZ" sz="2800" dirty="0"/>
              <a:t>see </a:t>
            </a:r>
            <a:r>
              <a:rPr lang="en-NZ" sz="2800" dirty="0" smtClean="0"/>
              <a:t>the state of different variables.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4</a:t>
            </a:r>
            <a:r>
              <a:rPr lang="en-NZ" dirty="0"/>
              <a:t>. </a:t>
            </a:r>
            <a:r>
              <a:rPr lang="en-NZ" sz="2800" dirty="0"/>
              <a:t>Like a honeycomb our wellbeing is linked to that of </a:t>
            </a:r>
            <a:r>
              <a:rPr lang="en-NZ" sz="2800" dirty="0" smtClean="0"/>
              <a:t>others, </a:t>
            </a:r>
            <a:r>
              <a:rPr lang="en-NZ" sz="2800" dirty="0"/>
              <a:t>we are all </a:t>
            </a:r>
            <a:r>
              <a:rPr lang="en-NZ" sz="2800" dirty="0" smtClean="0"/>
              <a:t>     </a:t>
            </a:r>
          </a:p>
          <a:p>
            <a:pPr marL="0" indent="0">
              <a:buNone/>
            </a:pPr>
            <a:r>
              <a:rPr lang="en-NZ" sz="2800" dirty="0"/>
              <a:t> </a:t>
            </a:r>
            <a:r>
              <a:rPr lang="en-NZ" sz="2800" dirty="0" smtClean="0"/>
              <a:t>                                                     interconnected.</a:t>
            </a:r>
            <a:endParaRPr lang="en-NZ" sz="2800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23" y="116632"/>
            <a:ext cx="1396441" cy="1309581"/>
          </a:xfrm>
          <a:prstGeom prst="rect">
            <a:avLst/>
          </a:prstGeom>
        </p:spPr>
      </p:pic>
      <p:pic>
        <p:nvPicPr>
          <p:cNvPr id="6" name="Picture 5" descr="C:\Users\Eliot\Desktop\Tenders\2022 Wellbeing Research\Lit Review\SPICES T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092908"/>
            <a:ext cx="194421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Eliot\Desktop\Tenders\2022 Wellbeing Research\Lit Review\Honey Com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4869160"/>
            <a:ext cx="2376264" cy="15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60" y="4869160"/>
            <a:ext cx="1800200" cy="1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239110"/>
            <a:ext cx="9937104" cy="1283006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>
                <a:solidFill>
                  <a:schemeClr val="accent1"/>
                </a:solidFill>
              </a:rPr>
              <a:t>The Universal </a:t>
            </a:r>
            <a:r>
              <a:rPr lang="en-NZ" b="1" dirty="0">
                <a:solidFill>
                  <a:schemeClr val="accent1"/>
                </a:solidFill>
              </a:rPr>
              <a:t>Wellbeing </a:t>
            </a:r>
            <a:r>
              <a:rPr lang="en-NZ" b="1" dirty="0" smtClean="0">
                <a:solidFill>
                  <a:schemeClr val="accent1"/>
                </a:solidFill>
              </a:rPr>
              <a:t>Evaluation Tool (UWET)</a:t>
            </a:r>
            <a:br>
              <a:rPr lang="en-NZ" b="1" dirty="0" smtClean="0">
                <a:solidFill>
                  <a:schemeClr val="accent1"/>
                </a:solidFill>
              </a:rPr>
            </a:br>
            <a:r>
              <a:rPr lang="en-NZ" b="1" dirty="0" smtClean="0">
                <a:solidFill>
                  <a:schemeClr val="accent1"/>
                </a:solidFill>
              </a:rPr>
              <a:t>Wellbeing Check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522116"/>
            <a:ext cx="9721080" cy="5435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95115"/>
              </p:ext>
            </p:extLst>
          </p:nvPr>
        </p:nvGraphicFramePr>
        <p:xfrm>
          <a:off x="2422004" y="1916832"/>
          <a:ext cx="7416823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489"/>
                <a:gridCol w="5022610"/>
                <a:gridCol w="1305724"/>
              </a:tblGrid>
              <a:tr h="78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 smtClean="0">
                          <a:effectLst/>
                        </a:rPr>
                        <a:t>Social </a:t>
                      </a:r>
                      <a:endParaRPr lang="en-NZ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Variables</a:t>
                      </a:r>
                      <a:endParaRPr lang="en-N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Physical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Variables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  <a:endParaRPr lang="en-N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6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Spiritual Variables</a:t>
                      </a:r>
                      <a:endParaRPr lang="en-N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NZ" sz="11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Intellectual Variables</a:t>
                      </a:r>
                      <a:endParaRPr lang="en-NZ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3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Emotional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Variables</a:t>
                      </a:r>
                      <a:endParaRPr lang="en-N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Cultural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Variables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90156" y="2284125"/>
            <a:ext cx="4392488" cy="58477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NZ" altLang="en-US" sz="1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altLang="en-US" sz="16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 Evaluation Tool (UWET)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endParaRPr kumimoji="0" lang="en-NZ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4" descr="Model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58" y="3048321"/>
            <a:ext cx="3068257" cy="26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1150" y="2805113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(Stevenson, Gurung, &amp; Zagala, 2022)</a:t>
            </a: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3772" y="239109"/>
            <a:ext cx="10081121" cy="1513491"/>
          </a:xfrm>
        </p:spPr>
        <p:txBody>
          <a:bodyPr>
            <a:noAutofit/>
          </a:bodyPr>
          <a:lstStyle/>
          <a:p>
            <a:r>
              <a:rPr lang="en-NZ" b="1" dirty="0" smtClean="0">
                <a:solidFill>
                  <a:schemeClr val="accent1"/>
                </a:solidFill>
              </a:rPr>
              <a:t>Universal </a:t>
            </a:r>
            <a:r>
              <a:rPr lang="en-NZ" b="1" dirty="0">
                <a:solidFill>
                  <a:schemeClr val="accent1"/>
                </a:solidFill>
              </a:rPr>
              <a:t>Wellbeing Practice </a:t>
            </a:r>
            <a:r>
              <a:rPr lang="en-NZ" b="1" dirty="0" smtClean="0">
                <a:solidFill>
                  <a:schemeClr val="accent1"/>
                </a:solidFill>
              </a:rPr>
              <a:t>Guidelines (</a:t>
            </a:r>
            <a:r>
              <a:rPr lang="en-NZ" b="1" dirty="0">
                <a:solidFill>
                  <a:schemeClr val="accent1"/>
                </a:solidFill>
              </a:rPr>
              <a:t>UWPG)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3772" y="1340768"/>
            <a:ext cx="10585176" cy="46790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3200" b="1" spc="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NZ" sz="3200" b="1" dirty="0" smtClean="0"/>
              <a:t>Professional Wellbeing Facilitators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 smtClean="0"/>
              <a:t>Educate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 smtClean="0"/>
              <a:t>Facilitate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 smtClean="0"/>
              <a:t>Risk Manage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3200" dirty="0" smtClean="0"/>
              <a:t>Advise &amp; Refer</a:t>
            </a:r>
          </a:p>
          <a:p>
            <a:pPr>
              <a:buFontTx/>
              <a:buChar char="-"/>
            </a:pPr>
            <a:endParaRPr lang="en-NZ" dirty="0" smtClean="0"/>
          </a:p>
          <a:p>
            <a:pPr lvl="8">
              <a:buFontTx/>
              <a:buChar char="-"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 descr="C:\Users\Eliot\Desktop\Tenders\2022 Wellbeing Research\UWM Brochures\Model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844824"/>
            <a:ext cx="5097614" cy="458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239109"/>
            <a:ext cx="9937104" cy="1513491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solidFill>
                  <a:schemeClr val="accent1"/>
                </a:solidFill>
              </a:rPr>
              <a:t>Professional Wellbeing Facilitators </a:t>
            </a:r>
            <a:r>
              <a:rPr lang="en-NZ" b="1" dirty="0" smtClean="0">
                <a:solidFill>
                  <a:schemeClr val="accent1"/>
                </a:solidFill>
              </a:rPr>
              <a:t/>
            </a:r>
            <a:br>
              <a:rPr lang="en-NZ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5780" y="1340768"/>
            <a:ext cx="99371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b="1" dirty="0"/>
              <a:t>R</a:t>
            </a:r>
            <a:r>
              <a:rPr lang="en-NZ" sz="3200" b="1" dirty="0" smtClean="0"/>
              <a:t>etain </a:t>
            </a:r>
            <a:r>
              <a:rPr lang="en-NZ" sz="3200" b="1" dirty="0"/>
              <a:t>currency </a:t>
            </a:r>
            <a:r>
              <a:rPr lang="en-NZ" sz="3200" b="1" dirty="0" smtClean="0"/>
              <a:t>by:</a:t>
            </a:r>
            <a:endParaRPr lang="en-NZ" sz="3200" dirty="0"/>
          </a:p>
          <a:p>
            <a:r>
              <a:rPr lang="en-NZ" sz="3200" dirty="0"/>
              <a:t>i) </a:t>
            </a:r>
            <a:r>
              <a:rPr lang="en-NZ" sz="3200" dirty="0" smtClean="0"/>
              <a:t>Belonging </a:t>
            </a:r>
            <a:r>
              <a:rPr lang="en-NZ" sz="3200" dirty="0"/>
              <a:t>to a </a:t>
            </a:r>
            <a:r>
              <a:rPr lang="en-NZ" sz="3200" b="1" dirty="0"/>
              <a:t>‘Community of Practice’</a:t>
            </a:r>
            <a:r>
              <a:rPr lang="en-NZ" sz="3200" dirty="0"/>
              <a:t> </a:t>
            </a:r>
            <a:endParaRPr lang="en-NZ" sz="3200" dirty="0" smtClean="0"/>
          </a:p>
          <a:p>
            <a:endParaRPr lang="en-NZ" sz="3200" dirty="0"/>
          </a:p>
          <a:p>
            <a:endParaRPr lang="en-NZ" sz="3200" dirty="0"/>
          </a:p>
          <a:p>
            <a:r>
              <a:rPr lang="en-NZ" sz="3200" dirty="0"/>
              <a:t>ii) </a:t>
            </a:r>
            <a:r>
              <a:rPr lang="en-NZ" sz="3200" dirty="0" smtClean="0"/>
              <a:t>Undertaking </a:t>
            </a:r>
            <a:r>
              <a:rPr lang="en-NZ" sz="3200" b="1" dirty="0"/>
              <a:t>‘Supervision’</a:t>
            </a:r>
            <a:r>
              <a:rPr lang="en-NZ" sz="3200" dirty="0"/>
              <a:t> over time </a:t>
            </a:r>
            <a:r>
              <a:rPr lang="en-NZ" sz="3200" dirty="0" smtClean="0"/>
              <a:t>(Confidential)</a:t>
            </a:r>
          </a:p>
          <a:p>
            <a:r>
              <a:rPr lang="en-NZ" sz="3200" dirty="0" smtClean="0"/>
              <a:t>iii</a:t>
            </a:r>
            <a:r>
              <a:rPr lang="en-NZ" sz="3200" dirty="0"/>
              <a:t>) Undertake </a:t>
            </a:r>
            <a:r>
              <a:rPr lang="en-NZ" sz="3200" b="1" dirty="0"/>
              <a:t>Annual Certification Refresher</a:t>
            </a:r>
            <a:r>
              <a:rPr lang="en-NZ" sz="3200" dirty="0"/>
              <a:t> courses or </a:t>
            </a:r>
            <a:r>
              <a:rPr lang="en-NZ" sz="3200" b="1" dirty="0"/>
              <a:t>Conferences</a:t>
            </a:r>
            <a:r>
              <a:rPr lang="en-NZ" sz="3200" dirty="0"/>
              <a:t> </a:t>
            </a:r>
            <a:r>
              <a:rPr lang="en-NZ" sz="3200" dirty="0"/>
              <a:t> </a:t>
            </a:r>
            <a:r>
              <a:rPr lang="en-NZ" sz="3200" dirty="0" smtClean="0"/>
              <a:t>to </a:t>
            </a:r>
            <a:r>
              <a:rPr lang="en-NZ" sz="3200" dirty="0"/>
              <a:t>continue </a:t>
            </a:r>
            <a:r>
              <a:rPr lang="en-NZ" sz="3200" dirty="0" smtClean="0"/>
              <a:t>development of emotional </a:t>
            </a:r>
            <a:r>
              <a:rPr lang="en-NZ" sz="3200" dirty="0"/>
              <a:t>and cultural intelligences, critical, higher, </a:t>
            </a:r>
            <a:r>
              <a:rPr lang="en-NZ" sz="3200" dirty="0" smtClean="0"/>
              <a:t>associative</a:t>
            </a:r>
            <a:r>
              <a:rPr lang="en-NZ" sz="3200" dirty="0"/>
              <a:t>, creative </a:t>
            </a:r>
            <a:r>
              <a:rPr lang="en-NZ" sz="3200" dirty="0" smtClean="0"/>
              <a:t>thinking, </a:t>
            </a:r>
            <a:r>
              <a:rPr lang="en-NZ" sz="3200" dirty="0"/>
              <a:t>and other practice capabilities. </a:t>
            </a:r>
          </a:p>
          <a:p>
            <a:endParaRPr lang="en-NZ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876071"/>
            <a:ext cx="2664296" cy="20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5820" y="381000"/>
            <a:ext cx="10801199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Universal Wellbeing </a:t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Evaluation &amp; Enhancement </a:t>
            </a:r>
            <a:r>
              <a:rPr lang="en-US" sz="4000" b="1" dirty="0" smtClean="0">
                <a:solidFill>
                  <a:schemeClr val="accent1"/>
                </a:solidFill>
              </a:rPr>
              <a:t>Process</a:t>
            </a:r>
            <a:endParaRPr lang="en-US" sz="4000" b="1" dirty="0"/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207023"/>
              </p:ext>
            </p:extLst>
          </p:nvPr>
        </p:nvGraphicFramePr>
        <p:xfrm>
          <a:off x="765820" y="1916832"/>
          <a:ext cx="1094521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2" y="404664"/>
            <a:ext cx="11233248" cy="7200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UWM Development Quality Criteria 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1268760"/>
            <a:ext cx="11593288" cy="51845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Defined terminology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Underpinned </a:t>
            </a:r>
            <a:r>
              <a:rPr lang="en-US" sz="2800" dirty="0" smtClean="0">
                <a:solidFill>
                  <a:schemeClr val="accent1"/>
                </a:solidFill>
              </a:rPr>
              <a:t>by philosophy – beliefs, values and attitudes framework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.   Research </a:t>
            </a:r>
            <a:r>
              <a:rPr lang="en-US" sz="2800" dirty="0" smtClean="0">
                <a:solidFill>
                  <a:schemeClr val="accent1"/>
                </a:solidFill>
              </a:rPr>
              <a:t>and practice-based theoretical Model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4.   Supported </a:t>
            </a:r>
            <a:r>
              <a:rPr lang="en-US" sz="2800" dirty="0" smtClean="0">
                <a:solidFill>
                  <a:schemeClr val="accent1"/>
                </a:solidFill>
              </a:rPr>
              <a:t>by evidence (from diverse contexts)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5</a:t>
            </a:r>
            <a:r>
              <a:rPr lang="en-US" sz="2800" dirty="0" smtClean="0">
                <a:solidFill>
                  <a:schemeClr val="accent1"/>
                </a:solidFill>
              </a:rPr>
              <a:t>.   Supported </a:t>
            </a:r>
            <a:r>
              <a:rPr lang="en-US" sz="2800" dirty="0">
                <a:solidFill>
                  <a:schemeClr val="accent1"/>
                </a:solidFill>
              </a:rPr>
              <a:t>by </a:t>
            </a:r>
            <a:r>
              <a:rPr lang="en-US" sz="2800" dirty="0" smtClean="0">
                <a:solidFill>
                  <a:schemeClr val="accent1"/>
                </a:solidFill>
              </a:rPr>
              <a:t>practice </a:t>
            </a:r>
            <a:r>
              <a:rPr lang="en-US" sz="2800" dirty="0">
                <a:solidFill>
                  <a:schemeClr val="accent1"/>
                </a:solidFill>
              </a:rPr>
              <a:t>(from diverse contexts)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6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1"/>
                </a:solidFill>
              </a:rPr>
              <a:t>G</a:t>
            </a:r>
            <a:r>
              <a:rPr lang="en-US" sz="2800" dirty="0" smtClean="0">
                <a:solidFill>
                  <a:schemeClr val="accent1"/>
                </a:solidFill>
              </a:rPr>
              <a:t>uides </a:t>
            </a:r>
            <a:r>
              <a:rPr lang="en-US" sz="2800" dirty="0" smtClean="0">
                <a:solidFill>
                  <a:schemeClr val="accent1"/>
                </a:solidFill>
              </a:rPr>
              <a:t>quality </a:t>
            </a:r>
            <a:r>
              <a:rPr lang="en-US" sz="2800" dirty="0" smtClean="0">
                <a:solidFill>
                  <a:schemeClr val="accent1"/>
                </a:solidFill>
              </a:rPr>
              <a:t>professional wellbeing enhancement practice</a:t>
            </a:r>
            <a:endParaRPr lang="en-US" sz="28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 smtClean="0">
                <a:solidFill>
                  <a:schemeClr val="accent1"/>
                </a:solidFill>
              </a:rPr>
              <a:t>.   Fit </a:t>
            </a:r>
            <a:r>
              <a:rPr lang="en-US" sz="2800" dirty="0" smtClean="0">
                <a:solidFill>
                  <a:schemeClr val="accent1"/>
                </a:solidFill>
              </a:rPr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purpose and functions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8.   </a:t>
            </a:r>
            <a:r>
              <a:rPr lang="en-US" sz="2800" dirty="0" smtClean="0"/>
              <a:t>Makes a measurable difference in peoples lives</a:t>
            </a:r>
            <a:endParaRPr lang="en-NZ" sz="2800" dirty="0"/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18" y="188640"/>
            <a:ext cx="161246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239109"/>
            <a:ext cx="9937104" cy="1513491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solidFill>
                  <a:schemeClr val="accent1"/>
                </a:solidFill>
              </a:rPr>
              <a:t>Invitation to be involved:</a:t>
            </a:r>
            <a:r>
              <a:rPr lang="en-NZ" b="1" dirty="0" smtClean="0">
                <a:solidFill>
                  <a:schemeClr val="accent1"/>
                </a:solidFill>
              </a:rPr>
              <a:t/>
            </a:r>
            <a:br>
              <a:rPr lang="en-NZ" b="1" dirty="0" smtClean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04" y="239109"/>
            <a:ext cx="1371363" cy="12860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7" y="1525172"/>
            <a:ext cx="10107008" cy="5000171"/>
          </a:xfrm>
        </p:spPr>
        <p:txBody>
          <a:bodyPr>
            <a:normAutofit/>
          </a:bodyPr>
          <a:lstStyle/>
          <a:p>
            <a:r>
              <a:rPr lang="en-NZ" sz="2800" dirty="0" smtClean="0"/>
              <a:t>As a participant</a:t>
            </a:r>
          </a:p>
          <a:p>
            <a:r>
              <a:rPr lang="en-NZ" sz="2800" dirty="0" smtClean="0"/>
              <a:t>As a student</a:t>
            </a:r>
          </a:p>
          <a:p>
            <a:r>
              <a:rPr lang="en-NZ" sz="2800" dirty="0" smtClean="0"/>
              <a:t>As a member of a Community of Practice</a:t>
            </a:r>
          </a:p>
          <a:p>
            <a:r>
              <a:rPr lang="en-NZ" sz="2800" dirty="0" smtClean="0"/>
              <a:t>As a CPE attendee</a:t>
            </a:r>
          </a:p>
          <a:p>
            <a:r>
              <a:rPr lang="en-NZ" sz="2800" dirty="0" smtClean="0"/>
              <a:t>As a conference presenter</a:t>
            </a:r>
          </a:p>
          <a:p>
            <a:r>
              <a:rPr lang="en-NZ" sz="2800" dirty="0" smtClean="0"/>
              <a:t>Contributor to the research </a:t>
            </a:r>
          </a:p>
          <a:p>
            <a:r>
              <a:rPr lang="en-NZ" sz="2800" dirty="0" smtClean="0"/>
              <a:t>As an advocate for wellbeing enhancement….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8390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9837" y="381000"/>
            <a:ext cx="9756578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References</a:t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99865" y="1412776"/>
            <a:ext cx="9649072" cy="4968552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en-NZ" sz="3200" dirty="0" smtClean="0"/>
              <a:t>Durie</a:t>
            </a:r>
            <a:r>
              <a:rPr lang="en-NZ" sz="3200" dirty="0"/>
              <a:t>, M. (1994). Whairora: Māori Health Development. Oxford: Oxford University Press.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Graham</a:t>
            </a:r>
            <a:r>
              <a:rPr lang="en-NZ" sz="3200" dirty="0"/>
              <a:t>, S. F. &amp; Going. N. (</a:t>
            </a:r>
            <a:r>
              <a:rPr lang="en-NZ" sz="3200" dirty="0" smtClean="0"/>
              <a:t>2010 &amp; 2026). </a:t>
            </a:r>
            <a:r>
              <a:rPr lang="en-NZ" sz="3200" dirty="0"/>
              <a:t>Whare Tapa Rima – The Five-Sided Home. Published as a Poster (2016). Hamilton: FREEDOM Institute of Higher Education.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Moeau, P. (1997). Hauora. Paper presented at the Physical Education New Zealand Conference, Christchurch. </a:t>
            </a:r>
          </a:p>
          <a:p>
            <a:pPr marL="514350" indent="-514350">
              <a:buAutoNum type="arabicPeriod"/>
            </a:pPr>
            <a:r>
              <a:rPr lang="en-NZ" sz="3200" dirty="0" smtClean="0"/>
              <a:t>Fielden</a:t>
            </a:r>
            <a:r>
              <a:rPr lang="en-NZ" sz="3200" dirty="0"/>
              <a:t>, Kay, Susan F. Stevenson, Nikki Going, Suzanne Grant, and Kristyl Zagala. (2020); Whare Tapa Rima – The Five-Sided Home: a best practice holistic learner support model project. Ako Aotearoa Norther Hub Project Colloquium. Auckland: Ako Aotearoa. https://ako.ac.nz/assets/Knowledge-centre/Whare-Tapa-Rima/Whare-Tapa-RimaGuidebook.pdf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Fielden</a:t>
            </a:r>
            <a:r>
              <a:rPr lang="en-NZ" sz="3200" dirty="0"/>
              <a:t>, Kay, Susan F. Stevenson, Nikki Going, Suzanne Grant, and Kristyl Zagala. (2020); in Digital Video. Whare Tapa Rima. Ako Aotearoa Norther Hub Project Colloquium. Auckland: Ako Aotearoa. https://ako.ac.nz/knowledge-centre/whare-tapa-rima/whare-taparima-the-five-sided-home/ and https://www.youtube.com/watch?v=qQ3WsRfD9h0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Schofield</a:t>
            </a:r>
            <a:r>
              <a:rPr lang="en-NZ" sz="3200" dirty="0"/>
              <a:t>, Anne, Lisa Walker, and Nikki Going. (2011). Supporting academic success to minority group students in a private tertiary establishment. Retrieved from Wellington, New Zealand.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Stevenson</a:t>
            </a:r>
            <a:r>
              <a:rPr lang="en-NZ" sz="3200" dirty="0"/>
              <a:t>, S. F. (2021). Leading equitable outcomes for higher education students via implementation of the holistic Whare Tapa Rima-The five-sided home theoretical model. Conference V63. https://conference.herdsa.org.au/2021/program/prerecordedpresentations/ V63 </a:t>
            </a:r>
            <a:endParaRPr lang="en-NZ" sz="3200" dirty="0" smtClean="0"/>
          </a:p>
          <a:p>
            <a:pPr marL="514350" indent="-514350">
              <a:buAutoNum type="arabicPeriod"/>
            </a:pPr>
            <a:r>
              <a:rPr lang="en-NZ" sz="3200" dirty="0" smtClean="0"/>
              <a:t>Stevenson </a:t>
            </a:r>
            <a:r>
              <a:rPr lang="en-NZ" sz="3200" dirty="0"/>
              <a:t>S.F., Zagala K.C. (2021). Future Institutional and Student Services Leadership Challenges: Implementing a Holistic Whare Tapa Rima – Five-Sided Home Model. In: Huijser H., Kek M., Padró F.F. (eds). Student Support Services. University Development and Administration. Springer, Singapore. https://doi.org/10.1007/978-981-13- 3364-4_11-1 Schofield, A., Walker, L. &amp; Going, N., (2011). Supporting academic success of minority group students in a private tertiary establishment. Retrieved from Wellington, New Zealand</a:t>
            </a:r>
            <a:r>
              <a:rPr lang="en-NZ" sz="3200" dirty="0" smtClean="0"/>
              <a:t>.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8362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Contact Us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2276872"/>
            <a:ext cx="9468544" cy="37429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NZ" sz="14400" b="1" dirty="0"/>
              <a:t>NZCDI</a:t>
            </a:r>
          </a:p>
          <a:p>
            <a:pPr marL="0" indent="0">
              <a:buNone/>
            </a:pPr>
            <a:r>
              <a:rPr lang="en-NZ" sz="9600" dirty="0" smtClean="0"/>
              <a:t>Level 1/610 </a:t>
            </a:r>
            <a:r>
              <a:rPr lang="en-NZ" sz="9600" dirty="0"/>
              <a:t>Victoria </a:t>
            </a:r>
            <a:r>
              <a:rPr lang="en-NZ" sz="9600" dirty="0" smtClean="0"/>
              <a:t>Street CBD</a:t>
            </a:r>
            <a:r>
              <a:rPr lang="en-NZ" sz="9600" dirty="0"/>
              <a:t>, Hamilton</a:t>
            </a:r>
          </a:p>
          <a:p>
            <a:pPr marL="0" indent="0">
              <a:buNone/>
            </a:pPr>
            <a:r>
              <a:rPr lang="en-NZ" sz="9600" dirty="0"/>
              <a:t>Or</a:t>
            </a:r>
          </a:p>
          <a:p>
            <a:pPr marL="0" indent="0">
              <a:buNone/>
            </a:pPr>
            <a:r>
              <a:rPr lang="en-NZ" sz="9600" dirty="0"/>
              <a:t>1/28 Liverpool </a:t>
            </a:r>
            <a:r>
              <a:rPr lang="en-NZ" sz="9600" dirty="0" smtClean="0"/>
              <a:t>Street CBD</a:t>
            </a:r>
            <a:r>
              <a:rPr lang="en-NZ" sz="9600" dirty="0"/>
              <a:t>, Hamilton</a:t>
            </a:r>
          </a:p>
          <a:p>
            <a:endParaRPr lang="en-NZ" sz="9600" dirty="0"/>
          </a:p>
          <a:p>
            <a:pPr marL="0" indent="0">
              <a:buNone/>
            </a:pPr>
            <a:r>
              <a:rPr lang="en-NZ" sz="9600" dirty="0" smtClean="0"/>
              <a:t>Telephone</a:t>
            </a:r>
            <a:r>
              <a:rPr lang="en-NZ" sz="9600" dirty="0"/>
              <a:t>: </a:t>
            </a:r>
            <a:r>
              <a:rPr lang="en-NZ" sz="9600" dirty="0" smtClean="0"/>
              <a:t>07 834 0451 or 027 </a:t>
            </a:r>
            <a:r>
              <a:rPr lang="en-NZ" sz="9600" dirty="0"/>
              <a:t>3869296</a:t>
            </a:r>
          </a:p>
          <a:p>
            <a:r>
              <a:rPr lang="en-NZ" sz="9600" dirty="0"/>
              <a:t>Email: </a:t>
            </a:r>
            <a:r>
              <a:rPr lang="en-NZ" sz="9600" dirty="0">
                <a:hlinkClick r:id="rId2"/>
              </a:rPr>
              <a:t>admin@nzcdi.ac.nz</a:t>
            </a:r>
            <a:endParaRPr lang="en-NZ" sz="9600" dirty="0"/>
          </a:p>
          <a:p>
            <a:r>
              <a:rPr lang="en-NZ" sz="9600" dirty="0"/>
              <a:t>Web: www.nzcdi.nz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36" y="2276872"/>
            <a:ext cx="2886430" cy="27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5" y="381000"/>
            <a:ext cx="10153128" cy="671736"/>
          </a:xfrm>
        </p:spPr>
        <p:txBody>
          <a:bodyPr>
            <a:normAutofit/>
          </a:bodyPr>
          <a:lstStyle/>
          <a:p>
            <a:r>
              <a:rPr lang="en-NZ" sz="4000" b="1" dirty="0">
                <a:solidFill>
                  <a:schemeClr val="accent1"/>
                </a:solidFill>
              </a:rPr>
              <a:t>Pathway to the Universal Wellbeing Model 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5" y="1052736"/>
            <a:ext cx="1152128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b="1" u="sng" dirty="0" smtClean="0"/>
              <a:t>Whare </a:t>
            </a:r>
            <a:r>
              <a:rPr lang="en-NZ" b="1" u="sng" dirty="0" smtClean="0"/>
              <a:t>Tapa Whā (Durie, </a:t>
            </a:r>
            <a:r>
              <a:rPr lang="en-NZ" b="1" u="sng" dirty="0" smtClean="0"/>
              <a:t>1984)</a:t>
            </a:r>
          </a:p>
          <a:p>
            <a:pPr marL="0" indent="0">
              <a:buNone/>
            </a:pPr>
            <a:r>
              <a:rPr lang="en-NZ" dirty="0" smtClean="0"/>
              <a:t>The model was supported student achievement so in 2009 (supported by an Ako Aotearoa Best Practice Research Grant the outcomes of this model were investigated and  published (</a:t>
            </a:r>
            <a:r>
              <a:rPr lang="en-NZ" dirty="0"/>
              <a:t>Schofield, Walker &amp; </a:t>
            </a:r>
            <a:r>
              <a:rPr lang="en-NZ" dirty="0" smtClean="0"/>
              <a:t>Going, 2011).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 smtClean="0"/>
              <a:t> </a:t>
            </a:r>
            <a:r>
              <a:rPr lang="en-NZ" u="sng" dirty="0"/>
              <a:t>Key Success Factors were</a:t>
            </a:r>
            <a:r>
              <a:rPr lang="en-NZ" dirty="0" smtClean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/>
              <a:t>S</a:t>
            </a:r>
            <a:r>
              <a:rPr lang="en-NZ" dirty="0" smtClean="0"/>
              <a:t>tability of pastoral support staff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/>
              <a:t>H</a:t>
            </a:r>
            <a:r>
              <a:rPr lang="en-NZ" dirty="0" smtClean="0"/>
              <a:t>olistic nature of pastoral care supports</a:t>
            </a:r>
            <a:endParaRPr lang="en-NZ" dirty="0"/>
          </a:p>
          <a:p>
            <a:pPr marL="0" indent="0">
              <a:lnSpc>
                <a:spcPct val="100000"/>
              </a:lnSpc>
              <a:buNone/>
            </a:pPr>
            <a:r>
              <a:rPr lang="en-NZ" u="sng" dirty="0" smtClean="0"/>
              <a:t>Limits were: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/>
              <a:t>L</a:t>
            </a:r>
            <a:r>
              <a:rPr lang="en-NZ" dirty="0" smtClean="0"/>
              <a:t>ack </a:t>
            </a:r>
            <a:r>
              <a:rPr lang="en-NZ" dirty="0"/>
              <a:t>of an </a:t>
            </a:r>
            <a:r>
              <a:rPr lang="en-NZ" dirty="0" smtClean="0"/>
              <a:t>whenua dimension to guide staff to respond </a:t>
            </a:r>
            <a:r>
              <a:rPr lang="en-NZ" dirty="0"/>
              <a:t>to </a:t>
            </a:r>
            <a:r>
              <a:rPr lang="en-NZ" dirty="0" smtClean="0"/>
              <a:t>diverse students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 smtClean="0"/>
              <a:t>Lack of an evidence-base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48" y="116632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2586525"/>
            <a:ext cx="3398912" cy="26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239109"/>
            <a:ext cx="9937104" cy="1513491"/>
          </a:xfrm>
        </p:spPr>
        <p:txBody>
          <a:bodyPr>
            <a:normAutofit/>
          </a:bodyPr>
          <a:lstStyle/>
          <a:p>
            <a:r>
              <a:rPr lang="en-NZ" b="1" dirty="0" smtClean="0">
                <a:solidFill>
                  <a:schemeClr val="accent1"/>
                </a:solidFill>
              </a:rPr>
              <a:t>About the Universal </a:t>
            </a:r>
            <a:r>
              <a:rPr lang="en-NZ" b="1" dirty="0">
                <a:solidFill>
                  <a:schemeClr val="accent1"/>
                </a:solidFill>
              </a:rPr>
              <a:t>Wellbeing Model </a:t>
            </a:r>
            <a:r>
              <a:rPr lang="en-NZ" b="1" dirty="0" smtClean="0">
                <a:solidFill>
                  <a:schemeClr val="accent1"/>
                </a:solidFill>
              </a:rPr>
              <a:t>(</a:t>
            </a:r>
            <a:r>
              <a:rPr lang="en-NZ" b="1" dirty="0">
                <a:solidFill>
                  <a:schemeClr val="accent1"/>
                </a:solidFill>
              </a:rPr>
              <a:t>UWM</a:t>
            </a:r>
            <a:r>
              <a:rPr lang="en-NZ" b="1" dirty="0" smtClean="0">
                <a:solidFill>
                  <a:schemeClr val="accent1"/>
                </a:solidFill>
              </a:rPr>
              <a:t>)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340768"/>
            <a:ext cx="972108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 smtClean="0"/>
              <a:t>About: </a:t>
            </a:r>
            <a:r>
              <a:rPr lang="en-NZ" b="1" dirty="0" smtClean="0"/>
              <a:t>Professional </a:t>
            </a:r>
            <a:r>
              <a:rPr lang="en-NZ" b="1" dirty="0"/>
              <a:t>Wellbeing </a:t>
            </a:r>
            <a:r>
              <a:rPr lang="en-NZ" b="1" dirty="0" smtClean="0"/>
              <a:t>Facilitators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A Professional Wellbeing Facilitator’s practice objective is to empower those they work with to optimise their wellbeing through educating, facilitating, risk management, advice and referral practices. 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Their </a:t>
            </a:r>
            <a:r>
              <a:rPr lang="en-NZ" dirty="0"/>
              <a:t>facilitation is underpinned by aligned humanistic education, social sciences, health sciences, and psychological philosophies, theories, research and practice. Key knowledge and skills held by such facilitators include: communication, facilitation, planning, monitoring, risk management, advice giving, referral, and evaluation. 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Experienced </a:t>
            </a:r>
            <a:r>
              <a:rPr lang="en-NZ" dirty="0"/>
              <a:t>facilitators may also attain coordination, management, and leadership capabilities to further engage, and empower ownership by those they work with. Professional Wellbeing Facilitators will normally hold a graduate level qualification (or equivalent) and undertake ongoing supervised practice to ensure maintenance of professional boundaries, </a:t>
            </a:r>
            <a:r>
              <a:rPr lang="en-NZ" dirty="0" smtClean="0"/>
              <a:t>professional, </a:t>
            </a:r>
            <a:r>
              <a:rPr lang="en-NZ" dirty="0"/>
              <a:t>and ethical conduct standards. </a:t>
            </a:r>
          </a:p>
          <a:p>
            <a:pPr marL="0" indent="0">
              <a:buNone/>
            </a:pPr>
            <a:endParaRPr lang="en-NZ" dirty="0" smtClean="0"/>
          </a:p>
          <a:p>
            <a:pPr>
              <a:buFontTx/>
              <a:buChar char="-"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2208448"/>
            <a:ext cx="20882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239108"/>
            <a:ext cx="9937104" cy="1317683"/>
          </a:xfrm>
        </p:spPr>
        <p:txBody>
          <a:bodyPr>
            <a:normAutofit fontScale="90000"/>
          </a:bodyPr>
          <a:lstStyle/>
          <a:p>
            <a:r>
              <a:rPr lang="en-NZ" sz="4000" b="1" dirty="0">
                <a:solidFill>
                  <a:schemeClr val="accent1"/>
                </a:solidFill>
              </a:rPr>
              <a:t>Pathway to the Universal Wellbeing Model </a:t>
            </a:r>
            <a:r>
              <a:rPr lang="en-NZ" sz="3200" b="1" dirty="0" smtClean="0">
                <a:solidFill>
                  <a:schemeClr val="accent1"/>
                </a:solidFill>
              </a:rPr>
              <a:t/>
            </a:r>
            <a:br>
              <a:rPr lang="en-NZ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556792"/>
            <a:ext cx="97210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u="sng" dirty="0" smtClean="0"/>
              <a:t>Whare </a:t>
            </a:r>
            <a:r>
              <a:rPr lang="en-NZ" b="1" u="sng" dirty="0" smtClean="0"/>
              <a:t>Tapa Rima (Moeau, 1997) </a:t>
            </a:r>
            <a:endParaRPr lang="en-NZ" b="1" u="sng" dirty="0"/>
          </a:p>
          <a:p>
            <a:pPr marL="0" indent="0">
              <a:buNone/>
            </a:pPr>
            <a:r>
              <a:rPr lang="en-NZ" dirty="0" smtClean="0"/>
              <a:t>Proposed </a:t>
            </a:r>
            <a:r>
              <a:rPr lang="en-NZ" dirty="0" smtClean="0"/>
              <a:t>Hauora – Whare Tapa </a:t>
            </a:r>
            <a:r>
              <a:rPr lang="en-NZ" dirty="0"/>
              <a:t>Rima 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during development </a:t>
            </a:r>
            <a:r>
              <a:rPr lang="en-NZ" dirty="0"/>
              <a:t>of the </a:t>
            </a:r>
            <a:r>
              <a:rPr lang="en-NZ" dirty="0" smtClean="0"/>
              <a:t>New </a:t>
            </a:r>
            <a:r>
              <a:rPr lang="en-NZ" dirty="0"/>
              <a:t>Zealand Health </a:t>
            </a:r>
            <a:r>
              <a:rPr lang="en-NZ" dirty="0" smtClean="0"/>
              <a:t>&amp; Physical </a:t>
            </a:r>
          </a:p>
          <a:p>
            <a:pPr marL="0" indent="0">
              <a:buNone/>
            </a:pPr>
            <a:r>
              <a:rPr lang="en-NZ" dirty="0" smtClean="0"/>
              <a:t>Education </a:t>
            </a:r>
            <a:r>
              <a:rPr lang="en-NZ" dirty="0"/>
              <a:t>Curricula </a:t>
            </a:r>
            <a:r>
              <a:rPr lang="en-NZ" dirty="0" smtClean="0"/>
              <a:t>and at a H &amp; PE Conference.</a:t>
            </a:r>
            <a:r>
              <a:rPr lang="en-NZ" dirty="0" smtClean="0"/>
              <a:t> 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This model included a  Whenua (ethnicity and culture) dimension.</a:t>
            </a:r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Review with a Māori Advisory Board supported the view this model had ancient roots and has long been utilised by all Māori. </a:t>
            </a: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01" y="1844824"/>
            <a:ext cx="3670366" cy="23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9937104" cy="887760"/>
          </a:xfrm>
        </p:spPr>
        <p:txBody>
          <a:bodyPr>
            <a:normAutofit fontScale="90000"/>
          </a:bodyPr>
          <a:lstStyle/>
          <a:p>
            <a:r>
              <a:rPr lang="en-NZ" sz="4000" b="1" dirty="0">
                <a:solidFill>
                  <a:schemeClr val="accent1"/>
                </a:solidFill>
              </a:rPr>
              <a:t>Pathway to the Universal Wellbeing Model </a:t>
            </a:r>
            <a:r>
              <a:rPr lang="en-NZ" sz="3200" b="1" dirty="0" smtClean="0">
                <a:solidFill>
                  <a:schemeClr val="accent1"/>
                </a:solidFill>
              </a:rPr>
              <a:t/>
            </a:r>
            <a:br>
              <a:rPr lang="en-NZ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5780" y="1124744"/>
            <a:ext cx="1130525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u="sng" dirty="0" smtClean="0"/>
              <a:t>Whare Tapa Rima (Moeau, 1997) </a:t>
            </a:r>
            <a:endParaRPr lang="en-NZ" b="1" u="sng" dirty="0"/>
          </a:p>
          <a:p>
            <a:pPr marL="0" indent="0">
              <a:buNone/>
            </a:pPr>
            <a:r>
              <a:rPr lang="en-NZ" dirty="0"/>
              <a:t>The </a:t>
            </a:r>
            <a:r>
              <a:rPr lang="en-NZ" dirty="0" smtClean="0"/>
              <a:t>new model improved student achievements, and retention plus reduced student withdrawals.</a:t>
            </a:r>
          </a:p>
          <a:p>
            <a:pPr marL="0" indent="0">
              <a:buNone/>
            </a:pPr>
            <a:r>
              <a:rPr lang="en-NZ" dirty="0" smtClean="0"/>
              <a:t>In 2018 and supported </a:t>
            </a:r>
            <a:r>
              <a:rPr lang="en-NZ" dirty="0"/>
              <a:t>by an Ako Aotearoa Best Practice Research Grant i</a:t>
            </a:r>
            <a:r>
              <a:rPr lang="en-NZ" dirty="0" smtClean="0"/>
              <a:t>mplementation of this model was </a:t>
            </a:r>
            <a:r>
              <a:rPr lang="en-NZ" dirty="0"/>
              <a:t>investigated </a:t>
            </a:r>
            <a:r>
              <a:rPr lang="en-NZ" dirty="0" smtClean="0"/>
              <a:t>(through a COVID lockdown) and  published through a Digital Film and Research Report </a:t>
            </a:r>
          </a:p>
          <a:p>
            <a:pPr marL="0" indent="0">
              <a:buNone/>
            </a:pPr>
            <a:r>
              <a:rPr lang="en-NZ" sz="1400" dirty="0" smtClean="0"/>
              <a:t>(</a:t>
            </a:r>
            <a:r>
              <a:rPr lang="en-NZ" sz="1400" dirty="0"/>
              <a:t>Fielden, </a:t>
            </a:r>
            <a:r>
              <a:rPr lang="en-NZ" sz="1400" dirty="0" smtClean="0"/>
              <a:t>Stevenson</a:t>
            </a:r>
            <a:r>
              <a:rPr lang="en-NZ" sz="1400" dirty="0"/>
              <a:t>, </a:t>
            </a:r>
            <a:r>
              <a:rPr lang="en-NZ" sz="1400" dirty="0" smtClean="0"/>
              <a:t>Going, Grant</a:t>
            </a:r>
            <a:r>
              <a:rPr lang="en-NZ" sz="1400" dirty="0"/>
              <a:t>, </a:t>
            </a:r>
            <a:r>
              <a:rPr lang="en-NZ" sz="1400" dirty="0" smtClean="0"/>
              <a:t>&amp; Zagala, 2020). </a:t>
            </a:r>
            <a:endParaRPr lang="en-NZ" sz="1400" dirty="0"/>
          </a:p>
          <a:p>
            <a:pPr marL="0" indent="0">
              <a:buNone/>
            </a:pPr>
            <a:r>
              <a:rPr lang="en-NZ" sz="1800" dirty="0"/>
              <a:t> </a:t>
            </a:r>
            <a:r>
              <a:rPr lang="en-NZ" u="sng" dirty="0"/>
              <a:t>Key Success Factors were</a:t>
            </a:r>
            <a:r>
              <a:rPr lang="en-NZ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 smtClean="0"/>
              <a:t>Joint student and staff understandings of and support for the model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dirty="0" smtClean="0"/>
              <a:t>Caring family/whānau/community environment created</a:t>
            </a:r>
            <a:endParaRPr lang="en-NZ" dirty="0"/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2" y="3356992"/>
            <a:ext cx="218985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657" y="381000"/>
            <a:ext cx="10254236" cy="887760"/>
          </a:xfrm>
        </p:spPr>
        <p:txBody>
          <a:bodyPr>
            <a:normAutofit fontScale="90000"/>
          </a:bodyPr>
          <a:lstStyle/>
          <a:p>
            <a:r>
              <a:rPr lang="en-NZ" sz="4400" b="1" dirty="0" smtClean="0">
                <a:solidFill>
                  <a:schemeClr val="accent1"/>
                </a:solidFill>
              </a:rPr>
              <a:t>Pathway to the Universal </a:t>
            </a:r>
            <a:r>
              <a:rPr lang="en-NZ" sz="4400" b="1" dirty="0">
                <a:solidFill>
                  <a:schemeClr val="accent1"/>
                </a:solidFill>
              </a:rPr>
              <a:t>Wellbeing </a:t>
            </a:r>
            <a:r>
              <a:rPr lang="en-NZ" sz="4400" b="1" dirty="0" smtClean="0">
                <a:solidFill>
                  <a:schemeClr val="accent1"/>
                </a:solidFill>
              </a:rPr>
              <a:t>Model</a:t>
            </a:r>
            <a:r>
              <a:rPr lang="en-NZ" sz="3200" b="1" dirty="0" smtClean="0">
                <a:solidFill>
                  <a:schemeClr val="accent1"/>
                </a:solidFill>
              </a:rPr>
              <a:t/>
            </a:r>
            <a:br>
              <a:rPr lang="en-NZ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124744"/>
            <a:ext cx="11161240" cy="489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b="1" u="sng" dirty="0" smtClean="0"/>
              <a:t>Whare Tapa Rima (Moeau, 1997) </a:t>
            </a:r>
            <a:endParaRPr lang="en-NZ" sz="2800" b="1" u="sng" dirty="0"/>
          </a:p>
          <a:p>
            <a:pPr marL="0" indent="0">
              <a:buNone/>
            </a:pPr>
            <a:r>
              <a:rPr lang="en-NZ" sz="2800" u="sng" dirty="0" smtClean="0"/>
              <a:t>Limits were:</a:t>
            </a:r>
          </a:p>
          <a:p>
            <a:pPr marL="0" indent="0">
              <a:buNone/>
            </a:pPr>
            <a:r>
              <a:rPr lang="en-NZ" sz="2800" dirty="0" smtClean="0"/>
              <a:t>Ability, and desire of diverse people to relate to a model from another ethnic group and </a:t>
            </a:r>
          </a:p>
          <a:p>
            <a:pPr marL="0" indent="0">
              <a:buNone/>
            </a:pPr>
            <a:r>
              <a:rPr lang="en-NZ" sz="2800" dirty="0" smtClean="0"/>
              <a:t>largely presented in another language (may not feel client/student centric)</a:t>
            </a:r>
          </a:p>
          <a:p>
            <a:pPr marL="0" indent="0">
              <a:buNone/>
            </a:pPr>
            <a:r>
              <a:rPr lang="en-NZ" sz="2800" dirty="0" smtClean="0"/>
              <a:t>Does not guide professional  practice for wellbeing and pastoral care facilitators</a:t>
            </a:r>
            <a:endParaRPr lang="en-NZ" sz="2800" dirty="0"/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4941168"/>
            <a:ext cx="417133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3772" y="381000"/>
            <a:ext cx="10081121" cy="887760"/>
          </a:xfrm>
        </p:spPr>
        <p:txBody>
          <a:bodyPr>
            <a:normAutofit fontScale="90000"/>
          </a:bodyPr>
          <a:lstStyle/>
          <a:p>
            <a:r>
              <a:rPr lang="en-NZ" sz="4400" b="1" dirty="0">
                <a:solidFill>
                  <a:schemeClr val="accent1"/>
                </a:solidFill>
              </a:rPr>
              <a:t>Pathway to the Universal Wellbeing Model </a:t>
            </a:r>
            <a:r>
              <a:rPr lang="en-NZ" sz="3200" b="1" dirty="0" smtClean="0">
                <a:solidFill>
                  <a:schemeClr val="accent1"/>
                </a:solidFill>
              </a:rPr>
              <a:t/>
            </a:r>
            <a:br>
              <a:rPr lang="en-NZ" sz="3200" b="1" dirty="0" smtClean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1124744"/>
            <a:ext cx="117373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b="1" u="sng" dirty="0" smtClean="0"/>
              <a:t>Whare Tapa Rima (Moeau, 1997) </a:t>
            </a:r>
            <a:endParaRPr lang="en-NZ" sz="2800" b="1" u="sng" dirty="0"/>
          </a:p>
          <a:p>
            <a:pPr marL="0" indent="0">
              <a:buNone/>
            </a:pPr>
            <a:r>
              <a:rPr lang="en-NZ" sz="2800" b="1" u="sng" dirty="0" smtClean="0"/>
              <a:t>Ongoing Questions</a:t>
            </a:r>
          </a:p>
          <a:p>
            <a:pPr marL="0" indent="0">
              <a:buNone/>
            </a:pPr>
            <a:r>
              <a:rPr lang="en-NZ" sz="2800" dirty="0" smtClean="0"/>
              <a:t>Does this </a:t>
            </a:r>
            <a:r>
              <a:rPr lang="en-NZ" sz="2800" dirty="0"/>
              <a:t>model </a:t>
            </a:r>
            <a:r>
              <a:rPr lang="en-NZ" sz="2800" dirty="0" smtClean="0"/>
              <a:t>have </a:t>
            </a:r>
            <a:r>
              <a:rPr lang="en-NZ" sz="2800" dirty="0"/>
              <a:t>the capacity </a:t>
            </a:r>
            <a:r>
              <a:rPr lang="en-NZ" sz="2800" dirty="0" smtClean="0"/>
              <a:t>to </a:t>
            </a:r>
            <a:r>
              <a:rPr lang="en-NZ" sz="2800" dirty="0"/>
              <a:t>support diverse </a:t>
            </a:r>
            <a:r>
              <a:rPr lang="en-NZ" sz="2800" dirty="0" smtClean="0"/>
              <a:t>peoples? </a:t>
            </a:r>
            <a:endParaRPr lang="en-NZ" sz="2800" dirty="0"/>
          </a:p>
          <a:p>
            <a:pPr marL="0" indent="0">
              <a:buNone/>
            </a:pPr>
            <a:r>
              <a:rPr lang="en-NZ" sz="2800" dirty="0" smtClean="0"/>
              <a:t>Can non Māori feel culturally safe - confident using this </a:t>
            </a:r>
            <a:r>
              <a:rPr lang="en-NZ" sz="2800" dirty="0"/>
              <a:t>ancient Māori  </a:t>
            </a:r>
            <a:r>
              <a:rPr lang="en-NZ" sz="2800" dirty="0" smtClean="0"/>
              <a:t>model?</a:t>
            </a:r>
            <a:endParaRPr lang="en-NZ" sz="2800" dirty="0"/>
          </a:p>
          <a:p>
            <a:pPr marL="0" indent="0">
              <a:buNone/>
            </a:pPr>
            <a:endParaRPr lang="en-NZ" b="1" u="sng" dirty="0" smtClean="0"/>
          </a:p>
          <a:p>
            <a:pPr marL="0" indent="0">
              <a:buNone/>
            </a:pPr>
            <a:r>
              <a:rPr lang="en-NZ" sz="2800" b="1" u="sng" dirty="0" smtClean="0"/>
              <a:t>Challenges to:</a:t>
            </a:r>
          </a:p>
          <a:p>
            <a:pPr marL="0" indent="0">
              <a:buNone/>
            </a:pPr>
            <a:r>
              <a:rPr lang="en-NZ" sz="2800" dirty="0" smtClean="0"/>
              <a:t>Defining the terminology used</a:t>
            </a:r>
          </a:p>
          <a:p>
            <a:pPr marL="0" indent="0">
              <a:buNone/>
            </a:pPr>
            <a:r>
              <a:rPr lang="en-NZ" sz="2800" dirty="0" smtClean="0"/>
              <a:t>The evidence base supporting the model </a:t>
            </a:r>
          </a:p>
          <a:p>
            <a:pPr marL="0" indent="0">
              <a:buNone/>
            </a:pPr>
            <a:r>
              <a:rPr lang="en-NZ" sz="2800" dirty="0" smtClean="0"/>
              <a:t>Broad applicability to diverse populations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54" y="3501008"/>
            <a:ext cx="2947784" cy="1736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26" y="3461296"/>
            <a:ext cx="2721310" cy="17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9" y="381000"/>
            <a:ext cx="9937104" cy="887760"/>
          </a:xfrm>
        </p:spPr>
        <p:txBody>
          <a:bodyPr>
            <a:normAutofit/>
          </a:bodyPr>
          <a:lstStyle/>
          <a:p>
            <a:pPr algn="ctr"/>
            <a:r>
              <a:rPr lang="en-NZ" sz="4400" b="1" dirty="0"/>
              <a:t>Universal Wellbeing Model (UWM</a:t>
            </a:r>
            <a:r>
              <a:rPr lang="en-NZ" sz="4400" b="1" dirty="0" smtClean="0"/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5820" y="1242285"/>
            <a:ext cx="9721080" cy="5377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600" dirty="0" smtClean="0"/>
              <a:t>(Stevenson, Gurung &amp; Zagala, 2022)</a:t>
            </a:r>
          </a:p>
          <a:p>
            <a:pPr marL="0" indent="0" algn="ctr">
              <a:buNone/>
            </a:pPr>
            <a:r>
              <a:rPr lang="en-NZ" sz="2000" dirty="0"/>
              <a:t>(Social, Physical, Intellectual, Cultural, Emotional &amp; Spiritual = SPICES)</a:t>
            </a:r>
          </a:p>
          <a:p>
            <a:pPr marL="0" indent="0" algn="ctr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6" name="Picture 5" descr="C:\Users\Eliot\Desktop\Tenders\2022 Wellbeing Research\UWM Brochures\Model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271936"/>
            <a:ext cx="4824536" cy="4348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7788" y="381000"/>
            <a:ext cx="9937913" cy="1371600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solidFill>
                  <a:schemeClr val="accent1"/>
                </a:solidFill>
              </a:rPr>
              <a:t>The </a:t>
            </a:r>
            <a:r>
              <a:rPr lang="en-NZ" sz="4000" b="1" dirty="0">
                <a:solidFill>
                  <a:schemeClr val="accent1"/>
                </a:solidFill>
              </a:rPr>
              <a:t>Universal Wellbeing Model (UWM</a:t>
            </a:r>
            <a:r>
              <a:rPr lang="en-NZ" sz="4000" b="1" dirty="0" smtClean="0">
                <a:solidFill>
                  <a:schemeClr val="accent1"/>
                </a:solidFill>
              </a:rPr>
              <a:t>)</a:t>
            </a:r>
            <a:r>
              <a:rPr lang="en-NZ" sz="3200" dirty="0" smtClean="0"/>
              <a:t/>
            </a:r>
            <a:br>
              <a:rPr lang="en-NZ" sz="3200" dirty="0" smtClean="0"/>
            </a:b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1804" y="1484784"/>
            <a:ext cx="1087320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b="1" dirty="0" smtClean="0"/>
              <a:t>Purpose</a:t>
            </a:r>
            <a:endParaRPr lang="en-NZ" sz="2800" b="1" dirty="0" smtClean="0"/>
          </a:p>
          <a:p>
            <a:pPr marL="0" indent="0">
              <a:buNone/>
            </a:pPr>
            <a:r>
              <a:rPr lang="en-NZ" sz="2800" dirty="0" smtClean="0"/>
              <a:t>The </a:t>
            </a:r>
            <a:r>
              <a:rPr lang="en-NZ" sz="2800" dirty="0" smtClean="0"/>
              <a:t>Universal Wellbeing Model (UWM) </a:t>
            </a:r>
            <a:r>
              <a:rPr lang="en-NZ" sz="2800" dirty="0"/>
              <a:t>was </a:t>
            </a:r>
            <a:r>
              <a:rPr lang="en-NZ" sz="2800" dirty="0" smtClean="0"/>
              <a:t>designed to: </a:t>
            </a:r>
          </a:p>
          <a:p>
            <a:pPr marL="457200" indent="-457200">
              <a:buAutoNum type="alphaLcParenR"/>
            </a:pPr>
            <a:r>
              <a:rPr lang="en-NZ" sz="2800" dirty="0" smtClean="0"/>
              <a:t>explain integrated wellbeing</a:t>
            </a:r>
            <a:r>
              <a:rPr lang="en-NZ" sz="2800" dirty="0" smtClean="0"/>
              <a:t>, </a:t>
            </a:r>
          </a:p>
          <a:p>
            <a:pPr marL="457200" indent="-457200">
              <a:buAutoNum type="alphaLcParenR"/>
            </a:pPr>
            <a:r>
              <a:rPr lang="en-NZ" sz="2800" dirty="0" smtClean="0"/>
              <a:t>guide wellbeing facilitator practice  </a:t>
            </a:r>
          </a:p>
          <a:p>
            <a:pPr marL="457200" indent="-457200">
              <a:buAutoNum type="alphaLcParenR"/>
            </a:pPr>
            <a:r>
              <a:rPr lang="en-NZ" sz="2800" dirty="0" smtClean="0"/>
              <a:t>improve the research-ability of wellbeing</a:t>
            </a:r>
          </a:p>
          <a:p>
            <a:pPr marL="457200" indent="-457200">
              <a:buAutoNum type="alphaLcParenR"/>
            </a:pPr>
            <a:r>
              <a:rPr lang="en-NZ" sz="2800" dirty="0" smtClean="0"/>
              <a:t>heighten </a:t>
            </a:r>
            <a:r>
              <a:rPr lang="en-NZ" sz="2800" dirty="0" smtClean="0"/>
              <a:t>wellbeing programme outcomes</a:t>
            </a:r>
          </a:p>
          <a:p>
            <a:pPr marL="457200" indent="-457200">
              <a:buFont typeface="Arial" pitchFamily="34" charset="0"/>
              <a:buAutoNum type="alphaLcParenR"/>
            </a:pPr>
            <a:r>
              <a:rPr lang="en-NZ" sz="2800" dirty="0"/>
              <a:t>empower </a:t>
            </a:r>
            <a:r>
              <a:rPr lang="en-NZ" sz="2800" dirty="0" smtClean="0"/>
              <a:t>self- </a:t>
            </a:r>
            <a:r>
              <a:rPr lang="en-NZ" sz="2800" dirty="0"/>
              <a:t>referring adult individuals, families, whānau and teams</a:t>
            </a:r>
          </a:p>
          <a:p>
            <a:pPr marL="0" indent="0">
              <a:buNone/>
            </a:pPr>
            <a:r>
              <a:rPr lang="en-NZ" sz="2800" dirty="0" smtClean="0"/>
              <a:t> </a:t>
            </a:r>
            <a:endParaRPr lang="en-NZ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02" y="239109"/>
            <a:ext cx="1612465" cy="15121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11" y="2492896"/>
            <a:ext cx="28747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12871</TotalTime>
  <Words>1872</Words>
  <Application>Microsoft Office PowerPoint</Application>
  <PresentationFormat>Custom</PresentationFormat>
  <Paragraphs>258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Corbel</vt:lpstr>
      <vt:lpstr>Times New Roman</vt:lpstr>
      <vt:lpstr>Wingdings</vt:lpstr>
      <vt:lpstr>Digital Blue Tunnel 16x9</vt:lpstr>
      <vt:lpstr>Introduction to the Universal Wellbeing Model (UWM) and  Universal Wellbeing Evaluation Tool(UWET)</vt:lpstr>
      <vt:lpstr>Pathway to the Universal Wellbeing Model  </vt:lpstr>
      <vt:lpstr>Pathway to the Universal Wellbeing Model </vt:lpstr>
      <vt:lpstr>Pathway to the Universal Wellbeing Model  </vt:lpstr>
      <vt:lpstr>Pathway to the Universal Wellbeing Model  </vt:lpstr>
      <vt:lpstr>Pathway to the Universal Wellbeing Model </vt:lpstr>
      <vt:lpstr>Pathway to the Universal Wellbeing Model  </vt:lpstr>
      <vt:lpstr>Universal Wellbeing Model (UWM)</vt:lpstr>
      <vt:lpstr>The Universal Wellbeing Model (UWM) </vt:lpstr>
      <vt:lpstr>The Universal Wellbeing Model (UWM) </vt:lpstr>
      <vt:lpstr>Universal Wellbeing Model Components </vt:lpstr>
      <vt:lpstr>Universal Wellbeing Model Components </vt:lpstr>
      <vt:lpstr>SOCIAL –This includes social interactions with… </vt:lpstr>
      <vt:lpstr>Physical – including… </vt:lpstr>
      <vt:lpstr>Intellectual – Including…</vt:lpstr>
      <vt:lpstr>CULTURAL – Including the…  </vt:lpstr>
      <vt:lpstr>EMOTIONAL – Including…  </vt:lpstr>
      <vt:lpstr>SPIRITUAL – Including…  </vt:lpstr>
      <vt:lpstr> Key Universal Wellbeing Model characteristics…</vt:lpstr>
      <vt:lpstr>Key points about Wellbeing</vt:lpstr>
      <vt:lpstr>Key points about Wellbeing </vt:lpstr>
      <vt:lpstr>The Universal Wellbeing Evaluation Tool (UWET) Wellbeing Check</vt:lpstr>
      <vt:lpstr>Universal Wellbeing Practice Guidelines (UWPG)</vt:lpstr>
      <vt:lpstr>Professional Wellbeing Facilitators  </vt:lpstr>
      <vt:lpstr>Universal Wellbeing  Evaluation &amp; Enhancement Process</vt:lpstr>
      <vt:lpstr>UWM Development Quality Criteria </vt:lpstr>
      <vt:lpstr>Invitation to be involved: </vt:lpstr>
      <vt:lpstr>References </vt:lpstr>
      <vt:lpstr>Contact Us</vt:lpstr>
      <vt:lpstr>About the Universal Wellbeing Model (UWM)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ek3002@hotmail.com</dc:creator>
  <cp:lastModifiedBy>ek3002@hotmail.com</cp:lastModifiedBy>
  <cp:revision>119</cp:revision>
  <dcterms:created xsi:type="dcterms:W3CDTF">2022-07-04T01:17:46Z</dcterms:created>
  <dcterms:modified xsi:type="dcterms:W3CDTF">2022-08-23T06:53:20Z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